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324" r:id="rId5"/>
    <p:sldId id="342" r:id="rId6"/>
    <p:sldId id="344" r:id="rId7"/>
    <p:sldId id="349" r:id="rId8"/>
    <p:sldId id="346" r:id="rId9"/>
    <p:sldId id="335" r:id="rId10"/>
    <p:sldId id="347" r:id="rId11"/>
    <p:sldId id="348" r:id="rId12"/>
    <p:sldId id="351" r:id="rId13"/>
    <p:sldId id="352" r:id="rId14"/>
    <p:sldId id="343" r:id="rId1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1932"/>
    <a:srgbClr val="FEC652"/>
    <a:srgbClr val="808000"/>
    <a:srgbClr val="A38641"/>
    <a:srgbClr val="D59251"/>
    <a:srgbClr val="D89B53"/>
    <a:srgbClr val="912328"/>
    <a:srgbClr val="9A3324"/>
    <a:srgbClr val="EED484"/>
    <a:srgbClr val="5859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4806" autoAdjust="0"/>
  </p:normalViewPr>
  <p:slideViewPr>
    <p:cSldViewPr snapToGrid="0" showGuides="1">
      <p:cViewPr varScale="1">
        <p:scale>
          <a:sx n="72" d="100"/>
          <a:sy n="72" d="100"/>
        </p:scale>
        <p:origin x="1013"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622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CB598E-CE98-3C88-FAFD-173723F55B92}"/>
              </a:ext>
            </a:extLst>
          </p:cNvPr>
          <p:cNvSpPr>
            <a:spLocks noGrp="1"/>
          </p:cNvSpPr>
          <p:nvPr>
            <p:ph type="hdr" sz="quarter"/>
          </p:nvPr>
        </p:nvSpPr>
        <p:spPr>
          <a:xfrm>
            <a:off x="0" y="2"/>
            <a:ext cx="3169920" cy="481728"/>
          </a:xfrm>
          <a:prstGeom prst="rect">
            <a:avLst/>
          </a:prstGeom>
        </p:spPr>
        <p:txBody>
          <a:bodyPr vert="horz" lIns="96664" tIns="48332" rIns="96664" bIns="48332" rtlCol="0"/>
          <a:lstStyle>
            <a:lvl1pPr algn="l">
              <a:defRPr sz="1300"/>
            </a:lvl1pPr>
          </a:lstStyle>
          <a:p>
            <a:endParaRPr lang="en-US"/>
          </a:p>
        </p:txBody>
      </p:sp>
      <p:sp>
        <p:nvSpPr>
          <p:cNvPr id="3" name="Date Placeholder 2">
            <a:extLst>
              <a:ext uri="{FF2B5EF4-FFF2-40B4-BE49-F238E27FC236}">
                <a16:creationId xmlns:a16="http://schemas.microsoft.com/office/drawing/2014/main" id="{E367D8B9-B12C-3E66-D504-69458AF8D144}"/>
              </a:ext>
            </a:extLst>
          </p:cNvPr>
          <p:cNvSpPr>
            <a:spLocks noGrp="1"/>
          </p:cNvSpPr>
          <p:nvPr>
            <p:ph type="dt" sz="quarter" idx="1"/>
          </p:nvPr>
        </p:nvSpPr>
        <p:spPr>
          <a:xfrm>
            <a:off x="4143588" y="2"/>
            <a:ext cx="3169920" cy="481728"/>
          </a:xfrm>
          <a:prstGeom prst="rect">
            <a:avLst/>
          </a:prstGeom>
        </p:spPr>
        <p:txBody>
          <a:bodyPr vert="horz" lIns="96664" tIns="48332" rIns="96664" bIns="48332" rtlCol="0"/>
          <a:lstStyle>
            <a:lvl1pPr algn="r">
              <a:defRPr sz="1300"/>
            </a:lvl1pPr>
          </a:lstStyle>
          <a:p>
            <a:fld id="{411F979D-4B9D-40DE-AB6F-FD763410BB60}" type="datetimeFigureOut">
              <a:rPr lang="en-US" smtClean="0"/>
              <a:t>3/14/2025</a:t>
            </a:fld>
            <a:endParaRPr lang="en-US"/>
          </a:p>
        </p:txBody>
      </p:sp>
      <p:sp>
        <p:nvSpPr>
          <p:cNvPr id="4" name="Footer Placeholder 3">
            <a:extLst>
              <a:ext uri="{FF2B5EF4-FFF2-40B4-BE49-F238E27FC236}">
                <a16:creationId xmlns:a16="http://schemas.microsoft.com/office/drawing/2014/main" id="{55640A03-D73E-2BCE-2D37-0545C68AF1F3}"/>
              </a:ext>
            </a:extLst>
          </p:cNvPr>
          <p:cNvSpPr>
            <a:spLocks noGrp="1"/>
          </p:cNvSpPr>
          <p:nvPr>
            <p:ph type="ftr" sz="quarter" idx="2"/>
          </p:nvPr>
        </p:nvSpPr>
        <p:spPr>
          <a:xfrm>
            <a:off x="0" y="9119474"/>
            <a:ext cx="3169920" cy="481727"/>
          </a:xfrm>
          <a:prstGeom prst="rect">
            <a:avLst/>
          </a:prstGeom>
        </p:spPr>
        <p:txBody>
          <a:bodyPr vert="horz" lIns="96664" tIns="48332" rIns="96664" bIns="48332"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5F57F345-85EA-4C2F-F185-A6F0BCB4FF32}"/>
              </a:ext>
            </a:extLst>
          </p:cNvPr>
          <p:cNvSpPr>
            <a:spLocks noGrp="1"/>
          </p:cNvSpPr>
          <p:nvPr>
            <p:ph type="sldNum" sz="quarter" idx="3"/>
          </p:nvPr>
        </p:nvSpPr>
        <p:spPr>
          <a:xfrm>
            <a:off x="4143588" y="9119474"/>
            <a:ext cx="3169920" cy="481727"/>
          </a:xfrm>
          <a:prstGeom prst="rect">
            <a:avLst/>
          </a:prstGeom>
        </p:spPr>
        <p:txBody>
          <a:bodyPr vert="horz" lIns="96664" tIns="48332" rIns="96664" bIns="48332" rtlCol="0" anchor="b"/>
          <a:lstStyle>
            <a:lvl1pPr algn="r">
              <a:defRPr sz="1300"/>
            </a:lvl1pPr>
          </a:lstStyle>
          <a:p>
            <a:fld id="{D8541963-9953-4D0C-89FB-E1268C0C2C06}" type="slidenum">
              <a:rPr lang="en-US" smtClean="0"/>
              <a:t>‹#›</a:t>
            </a:fld>
            <a:endParaRPr lang="en-US"/>
          </a:p>
        </p:txBody>
      </p:sp>
    </p:spTree>
    <p:extLst>
      <p:ext uri="{BB962C8B-B14F-4D97-AF65-F5344CB8AC3E}">
        <p14:creationId xmlns:p14="http://schemas.microsoft.com/office/powerpoint/2010/main" val="32084455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375" cy="482142"/>
          </a:xfrm>
          <a:prstGeom prst="rect">
            <a:avLst/>
          </a:prstGeom>
        </p:spPr>
        <p:txBody>
          <a:bodyPr vert="horz" lIns="95509" tIns="47755" rIns="95509" bIns="47755" rtlCol="0"/>
          <a:lstStyle>
            <a:lvl1pPr algn="l">
              <a:defRPr sz="1300"/>
            </a:lvl1pPr>
          </a:lstStyle>
          <a:p>
            <a:endParaRPr lang="en-US"/>
          </a:p>
        </p:txBody>
      </p:sp>
      <p:sp>
        <p:nvSpPr>
          <p:cNvPr id="3" name="Date Placeholder 2"/>
          <p:cNvSpPr>
            <a:spLocks noGrp="1"/>
          </p:cNvSpPr>
          <p:nvPr>
            <p:ph type="dt" idx="1"/>
          </p:nvPr>
        </p:nvSpPr>
        <p:spPr>
          <a:xfrm>
            <a:off x="4143311" y="0"/>
            <a:ext cx="3170632" cy="482142"/>
          </a:xfrm>
          <a:prstGeom prst="rect">
            <a:avLst/>
          </a:prstGeom>
        </p:spPr>
        <p:txBody>
          <a:bodyPr vert="horz" lIns="95509" tIns="47755" rIns="95509" bIns="47755" rtlCol="0"/>
          <a:lstStyle>
            <a:lvl1pPr algn="r">
              <a:defRPr sz="1300"/>
            </a:lvl1pPr>
          </a:lstStyle>
          <a:p>
            <a:fld id="{B0F04E5D-3784-461D-9C07-7DA102F227F9}" type="datetimeFigureOut">
              <a:rPr lang="en-US" smtClean="0"/>
              <a:t>3/14/2025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5509" tIns="47755" rIns="95509" bIns="47755" rtlCol="0" anchor="ctr"/>
          <a:lstStyle/>
          <a:p>
            <a:endParaRPr lang="en-US"/>
          </a:p>
        </p:txBody>
      </p:sp>
      <p:sp>
        <p:nvSpPr>
          <p:cNvPr id="5" name="Notes Placeholder 4"/>
          <p:cNvSpPr>
            <a:spLocks noGrp="1"/>
          </p:cNvSpPr>
          <p:nvPr>
            <p:ph type="body" sz="quarter" idx="3"/>
          </p:nvPr>
        </p:nvSpPr>
        <p:spPr>
          <a:xfrm>
            <a:off x="731395" y="4619797"/>
            <a:ext cx="5852411" cy="3780432"/>
          </a:xfrm>
          <a:prstGeom prst="rect">
            <a:avLst/>
          </a:prstGeom>
        </p:spPr>
        <p:txBody>
          <a:bodyPr vert="horz" lIns="95509" tIns="47755" rIns="95509" bIns="477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058"/>
            <a:ext cx="3169375" cy="482142"/>
          </a:xfrm>
          <a:prstGeom prst="rect">
            <a:avLst/>
          </a:prstGeom>
        </p:spPr>
        <p:txBody>
          <a:bodyPr vert="horz" lIns="95509" tIns="47755" rIns="95509" bIns="47755" rtlCol="0" anchor="b"/>
          <a:lstStyle>
            <a:lvl1pPr algn="l">
              <a:defRPr sz="1300"/>
            </a:lvl1pPr>
          </a:lstStyle>
          <a:p>
            <a:endParaRPr lang="en-US"/>
          </a:p>
        </p:txBody>
      </p:sp>
      <p:sp>
        <p:nvSpPr>
          <p:cNvPr id="7" name="Slide Number Placeholder 6"/>
          <p:cNvSpPr>
            <a:spLocks noGrp="1"/>
          </p:cNvSpPr>
          <p:nvPr>
            <p:ph type="sldNum" sz="quarter" idx="5"/>
          </p:nvPr>
        </p:nvSpPr>
        <p:spPr>
          <a:xfrm>
            <a:off x="4143311" y="9119058"/>
            <a:ext cx="3170632" cy="482142"/>
          </a:xfrm>
          <a:prstGeom prst="rect">
            <a:avLst/>
          </a:prstGeom>
        </p:spPr>
        <p:txBody>
          <a:bodyPr vert="horz" lIns="95509" tIns="47755" rIns="95509" bIns="47755" rtlCol="0" anchor="b"/>
          <a:lstStyle>
            <a:lvl1pPr algn="r">
              <a:defRPr sz="1300"/>
            </a:lvl1pPr>
          </a:lstStyle>
          <a:p>
            <a:fld id="{D8920FAE-7F19-48AB-A97B-07F2C9F17A03}" type="slidenum">
              <a:rPr lang="en-US" smtClean="0"/>
              <a:t>‹#›</a:t>
            </a:fld>
            <a:endParaRPr lang="en-US"/>
          </a:p>
        </p:txBody>
      </p:sp>
    </p:spTree>
    <p:extLst>
      <p:ext uri="{BB962C8B-B14F-4D97-AF65-F5344CB8AC3E}">
        <p14:creationId xmlns:p14="http://schemas.microsoft.com/office/powerpoint/2010/main" val="319142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lesson is going to focus on the different kinds of harvesting equipment that are commonly found in Iowa.  This is by no means an exhaustive list of all of kinds of harvesting machines, simply the ones common to Iowa </a:t>
            </a:r>
          </a:p>
        </p:txBody>
      </p:sp>
      <p:sp>
        <p:nvSpPr>
          <p:cNvPr id="4" name="Slide Number Placeholder 3"/>
          <p:cNvSpPr>
            <a:spLocks noGrp="1"/>
          </p:cNvSpPr>
          <p:nvPr>
            <p:ph type="sldNum" sz="quarter" idx="5"/>
          </p:nvPr>
        </p:nvSpPr>
        <p:spPr/>
        <p:txBody>
          <a:bodyPr/>
          <a:lstStyle/>
          <a:p>
            <a:fld id="{D8920FAE-7F19-48AB-A97B-07F2C9F17A03}" type="slidenum">
              <a:rPr lang="en-US" smtClean="0"/>
              <a:t>1</a:t>
            </a:fld>
            <a:endParaRPr lang="en-US"/>
          </a:p>
        </p:txBody>
      </p:sp>
    </p:spTree>
    <p:extLst>
      <p:ext uri="{BB962C8B-B14F-4D97-AF65-F5344CB8AC3E}">
        <p14:creationId xmlns:p14="http://schemas.microsoft.com/office/powerpoint/2010/main" val="3160177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82939-AE08-6E2C-7258-41A3ED193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694B3-6A49-8F0B-8F9B-9930C408A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7FA01D-6603-46FA-EB97-B730469E15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won’t go into the details on these machines because they are very rarely (if ever) used in Iowa. This is certainly not all of the specialty harvesting equipment that exists, just the more common ones.  </a:t>
            </a:r>
          </a:p>
          <a:p>
            <a:endParaRPr lang="en-US" dirty="0"/>
          </a:p>
        </p:txBody>
      </p:sp>
      <p:sp>
        <p:nvSpPr>
          <p:cNvPr id="4" name="Slide Number Placeholder 3">
            <a:extLst>
              <a:ext uri="{FF2B5EF4-FFF2-40B4-BE49-F238E27FC236}">
                <a16:creationId xmlns:a16="http://schemas.microsoft.com/office/drawing/2014/main" id="{C45FCF52-897A-711B-55BF-477D18E6F650}"/>
              </a:ext>
            </a:extLst>
          </p:cNvPr>
          <p:cNvSpPr>
            <a:spLocks noGrp="1"/>
          </p:cNvSpPr>
          <p:nvPr>
            <p:ph type="sldNum" sz="quarter" idx="5"/>
          </p:nvPr>
        </p:nvSpPr>
        <p:spPr/>
        <p:txBody>
          <a:bodyPr/>
          <a:lstStyle/>
          <a:p>
            <a:fld id="{D8920FAE-7F19-48AB-A97B-07F2C9F17A03}" type="slidenum">
              <a:rPr lang="en-US" smtClean="0"/>
              <a:t>10</a:t>
            </a:fld>
            <a:endParaRPr lang="en-US"/>
          </a:p>
        </p:txBody>
      </p:sp>
    </p:spTree>
    <p:extLst>
      <p:ext uri="{BB962C8B-B14F-4D97-AF65-F5344CB8AC3E}">
        <p14:creationId xmlns:p14="http://schemas.microsoft.com/office/powerpoint/2010/main" val="1166455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selecting harvesting equipment, farmers consider several factors, including:</a:t>
            </a:r>
          </a:p>
          <a:p>
            <a:pPr>
              <a:buFont typeface="Arial" panose="020B0604020202020204" pitchFamily="34" charset="0"/>
              <a:buChar char="•"/>
            </a:pPr>
            <a:endParaRPr lang="en-US" b="1" dirty="0"/>
          </a:p>
          <a:p>
            <a:pPr>
              <a:buFont typeface="Arial" panose="020B0604020202020204" pitchFamily="34" charset="0"/>
              <a:buChar char="•"/>
            </a:pPr>
            <a:r>
              <a:rPr lang="en-US" b="1" dirty="0"/>
              <a:t>Crop type and size:</a:t>
            </a:r>
            <a:r>
              <a:rPr lang="en-US" dirty="0"/>
              <a:t> Different crops require different harvesting methods.</a:t>
            </a:r>
          </a:p>
          <a:p>
            <a:pPr>
              <a:buFont typeface="Arial" panose="020B0604020202020204" pitchFamily="34" charset="0"/>
              <a:buChar char="•"/>
            </a:pPr>
            <a:endParaRPr lang="en-US" b="1" dirty="0"/>
          </a:p>
          <a:p>
            <a:pPr>
              <a:buFont typeface="Arial" panose="020B0604020202020204" pitchFamily="34" charset="0"/>
              <a:buChar char="•"/>
            </a:pPr>
            <a:r>
              <a:rPr lang="en-US" b="1" dirty="0"/>
              <a:t>Field size and terrain:</a:t>
            </a:r>
            <a:r>
              <a:rPr lang="en-US" dirty="0"/>
              <a:t> Large flat fields are suited for bigger equipment, while smaller or hilly fields may require different machines.</a:t>
            </a:r>
          </a:p>
          <a:p>
            <a:pPr>
              <a:buFont typeface="Arial" panose="020B0604020202020204" pitchFamily="34" charset="0"/>
              <a:buChar char="•"/>
            </a:pPr>
            <a:endParaRPr lang="en-US" b="1" dirty="0"/>
          </a:p>
          <a:p>
            <a:pPr>
              <a:buFont typeface="Arial" panose="020B0604020202020204" pitchFamily="34" charset="0"/>
              <a:buChar char="•"/>
            </a:pPr>
            <a:r>
              <a:rPr lang="en-US" b="1" dirty="0"/>
              <a:t>Labor availability:</a:t>
            </a:r>
            <a:r>
              <a:rPr lang="en-US" dirty="0"/>
              <a:t> With fewer farmworkers available, automated equipment is becoming more popular.</a:t>
            </a:r>
          </a:p>
          <a:p>
            <a:pPr>
              <a:buFont typeface="Arial" panose="020B0604020202020204" pitchFamily="34" charset="0"/>
              <a:buChar char="•"/>
            </a:pPr>
            <a:endParaRPr lang="en-US" b="1" dirty="0"/>
          </a:p>
          <a:p>
            <a:pPr>
              <a:buFont typeface="Arial" panose="020B0604020202020204" pitchFamily="34" charset="0"/>
              <a:buChar char="•"/>
            </a:pPr>
            <a:r>
              <a:rPr lang="en-US" b="1" dirty="0"/>
              <a:t>Budget and maintenance costs:</a:t>
            </a:r>
            <a:r>
              <a:rPr lang="en-US" dirty="0"/>
              <a:t> Newer machines offer advanced technology but come with higher costs, while older equipment may require more upkeep</a:t>
            </a:r>
          </a:p>
          <a:p>
            <a:endParaRPr lang="en-US" dirty="0"/>
          </a:p>
        </p:txBody>
      </p:sp>
      <p:sp>
        <p:nvSpPr>
          <p:cNvPr id="4" name="Slide Number Placeholder 3"/>
          <p:cNvSpPr>
            <a:spLocks noGrp="1"/>
          </p:cNvSpPr>
          <p:nvPr>
            <p:ph type="sldNum" sz="quarter" idx="5"/>
          </p:nvPr>
        </p:nvSpPr>
        <p:spPr/>
        <p:txBody>
          <a:bodyPr/>
          <a:lstStyle/>
          <a:p>
            <a:fld id="{D8920FAE-7F19-48AB-A97B-07F2C9F17A03}" type="slidenum">
              <a:rPr lang="en-US" smtClean="0"/>
              <a:t>11</a:t>
            </a:fld>
            <a:endParaRPr lang="en-US"/>
          </a:p>
        </p:txBody>
      </p:sp>
    </p:spTree>
    <p:extLst>
      <p:ext uri="{BB962C8B-B14F-4D97-AF65-F5344CB8AC3E}">
        <p14:creationId xmlns:p14="http://schemas.microsoft.com/office/powerpoint/2010/main" val="391178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Harvesting equipment plays a vital role in modern farming by ensuring crops are collected efficiently, with minimal loss, and at the right time to preserve their quality. In Iowa, where we have large-scale row crop farms, efficient harvesting equipment allows farmers to cover hundreds or even thousands of acres quickly, reducing labor costs and improving yield efficiency. Without modern harvesters, it would take significantly longer to bring in the crops, and more would be lost due to shattering, weather damage, or inefficiencies</a:t>
            </a:r>
          </a:p>
        </p:txBody>
      </p:sp>
      <p:sp>
        <p:nvSpPr>
          <p:cNvPr id="4" name="Slide Number Placeholder 3"/>
          <p:cNvSpPr>
            <a:spLocks noGrp="1"/>
          </p:cNvSpPr>
          <p:nvPr>
            <p:ph type="sldNum" sz="quarter" idx="5"/>
          </p:nvPr>
        </p:nvSpPr>
        <p:spPr/>
        <p:txBody>
          <a:bodyPr/>
          <a:lstStyle/>
          <a:p>
            <a:fld id="{D8920FAE-7F19-48AB-A97B-07F2C9F17A03}" type="slidenum">
              <a:rPr lang="en-US" smtClean="0"/>
              <a:t>2</a:t>
            </a:fld>
            <a:endParaRPr lang="en-US"/>
          </a:p>
        </p:txBody>
      </p:sp>
    </p:spTree>
    <p:extLst>
      <p:ext uri="{BB962C8B-B14F-4D97-AF65-F5344CB8AC3E}">
        <p14:creationId xmlns:p14="http://schemas.microsoft.com/office/powerpoint/2010/main" val="1167622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E30EB-5256-6F0D-9E26-BDB39CE8B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7FAA60-C005-10A2-88CD-3438C11330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C1303-BF26-1310-B2BF-AA9FFA8BB089}"/>
              </a:ext>
            </a:extLst>
          </p:cNvPr>
          <p:cNvSpPr>
            <a:spLocks noGrp="1"/>
          </p:cNvSpPr>
          <p:nvPr>
            <p:ph type="body" idx="1"/>
          </p:nvPr>
        </p:nvSpPr>
        <p:spPr/>
        <p:txBody>
          <a:bodyPr/>
          <a:lstStyle/>
          <a:p>
            <a:r>
              <a:rPr lang="en-US" dirty="0"/>
              <a:t>The combine harvester is one of the most important machines in Iowa agriculture. It performs three key functions in a single pass: cutting, threshing, and cleaning grain crops. This is especially important for corn and soybeans—the two crops that cover the majority of Iowa’s farmland.</a:t>
            </a:r>
            <a:br>
              <a:rPr lang="en-US" dirty="0"/>
            </a:br>
            <a:endParaRPr lang="en-US" dirty="0"/>
          </a:p>
          <a:p>
            <a:r>
              <a:rPr lang="en-US" dirty="0"/>
              <a:t>Modern combines have interchangeable headers that allow them to harvest different types of crops. They also feature onboard storage and automated yield monitors, which help farmers track their harvest data in real time</a:t>
            </a:r>
          </a:p>
        </p:txBody>
      </p:sp>
      <p:sp>
        <p:nvSpPr>
          <p:cNvPr id="4" name="Slide Number Placeholder 3">
            <a:extLst>
              <a:ext uri="{FF2B5EF4-FFF2-40B4-BE49-F238E27FC236}">
                <a16:creationId xmlns:a16="http://schemas.microsoft.com/office/drawing/2014/main" id="{19F5E980-95B5-6196-1307-B660D4DEEBDE}"/>
              </a:ext>
            </a:extLst>
          </p:cNvPr>
          <p:cNvSpPr>
            <a:spLocks noGrp="1"/>
          </p:cNvSpPr>
          <p:nvPr>
            <p:ph type="sldNum" sz="quarter" idx="5"/>
          </p:nvPr>
        </p:nvSpPr>
        <p:spPr/>
        <p:txBody>
          <a:bodyPr/>
          <a:lstStyle/>
          <a:p>
            <a:fld id="{D8920FAE-7F19-48AB-A97B-07F2C9F17A03}" type="slidenum">
              <a:rPr lang="en-US" smtClean="0"/>
              <a:t>3</a:t>
            </a:fld>
            <a:endParaRPr lang="en-US"/>
          </a:p>
        </p:txBody>
      </p:sp>
    </p:spTree>
    <p:extLst>
      <p:ext uri="{BB962C8B-B14F-4D97-AF65-F5344CB8AC3E}">
        <p14:creationId xmlns:p14="http://schemas.microsoft.com/office/powerpoint/2010/main" val="1821752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the crop being harvested, different headers are used on a combine.</a:t>
            </a:r>
          </a:p>
          <a:p>
            <a:pPr>
              <a:buFont typeface="Arial" panose="020B0604020202020204" pitchFamily="34" charset="0"/>
              <a:buChar char="•"/>
            </a:pPr>
            <a:endParaRPr lang="en-US" b="1" dirty="0"/>
          </a:p>
          <a:p>
            <a:pPr>
              <a:buFont typeface="Arial" panose="020B0604020202020204" pitchFamily="34" charset="0"/>
              <a:buChar char="•"/>
            </a:pPr>
            <a:r>
              <a:rPr lang="en-US" b="1" dirty="0"/>
              <a:t>Draper heads</a:t>
            </a:r>
            <a:r>
              <a:rPr lang="en-US" dirty="0"/>
              <a:t> use a series of sickle blades and belts to gently cut and move crops like soybeans and wheat to the center of the head before feeding them into the combine.</a:t>
            </a:r>
          </a:p>
          <a:p>
            <a:pPr>
              <a:buFont typeface="Arial" panose="020B0604020202020204" pitchFamily="34" charset="0"/>
              <a:buChar char="•"/>
            </a:pPr>
            <a:endParaRPr lang="en-US" b="1" dirty="0"/>
          </a:p>
          <a:p>
            <a:pPr>
              <a:buFont typeface="Arial" panose="020B0604020202020204" pitchFamily="34" charset="0"/>
              <a:buChar char="•"/>
            </a:pPr>
            <a:r>
              <a:rPr lang="en-US" b="1" dirty="0"/>
              <a:t>Corn heads</a:t>
            </a:r>
            <a:r>
              <a:rPr lang="en-US" dirty="0"/>
              <a:t> work differently. They use rotating stalk rolls to pull the corn stalk downward, stripping the ears off and directing them into the combine. This method is designed specifically for corn</a:t>
            </a:r>
          </a:p>
          <a:p>
            <a:endParaRPr lang="en-US" dirty="0"/>
          </a:p>
        </p:txBody>
      </p:sp>
      <p:sp>
        <p:nvSpPr>
          <p:cNvPr id="4" name="Slide Number Placeholder 3"/>
          <p:cNvSpPr>
            <a:spLocks noGrp="1"/>
          </p:cNvSpPr>
          <p:nvPr>
            <p:ph type="sldNum" sz="quarter" idx="5"/>
          </p:nvPr>
        </p:nvSpPr>
        <p:spPr/>
        <p:txBody>
          <a:bodyPr/>
          <a:lstStyle/>
          <a:p>
            <a:fld id="{D8920FAE-7F19-48AB-A97B-07F2C9F17A03}" type="slidenum">
              <a:rPr lang="en-US" smtClean="0"/>
              <a:t>4</a:t>
            </a:fld>
            <a:endParaRPr lang="en-US"/>
          </a:p>
        </p:txBody>
      </p:sp>
    </p:spTree>
    <p:extLst>
      <p:ext uri="{BB962C8B-B14F-4D97-AF65-F5344CB8AC3E}">
        <p14:creationId xmlns:p14="http://schemas.microsoft.com/office/powerpoint/2010/main" val="2847746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B9E6-1133-8003-4C20-9CB8B35B0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83331C-DE73-59C8-6AF8-75AD685807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66C87-A1AC-52C1-1C0F-01FCC62FDD41}"/>
              </a:ext>
            </a:extLst>
          </p:cNvPr>
          <p:cNvSpPr>
            <a:spLocks noGrp="1"/>
          </p:cNvSpPr>
          <p:nvPr>
            <p:ph type="body" idx="1"/>
          </p:nvPr>
        </p:nvSpPr>
        <p:spPr/>
        <p:txBody>
          <a:bodyPr/>
          <a:lstStyle/>
          <a:p>
            <a:r>
              <a:rPr lang="en-US" dirty="0"/>
              <a:t>Unlike a regular combine, a </a:t>
            </a:r>
            <a:r>
              <a:rPr lang="en-US" b="1" dirty="0"/>
              <a:t>seed corn harvester</a:t>
            </a:r>
            <a:r>
              <a:rPr lang="en-US" dirty="0"/>
              <a:t> is specially designed to harvest seed corn while maintaining the kernel’s integrity. Seed corn is grown in specific fields and harvested differently than commercial corn because the kernels need to remain intact for planting the following year. These harvesters use non-destructive, whole-ear picking mechanisms and specialized husking beds to handle the corn gently. Iowa has a significant </a:t>
            </a:r>
            <a:r>
              <a:rPr lang="en-US" b="1" dirty="0"/>
              <a:t>seed corn production industry</a:t>
            </a:r>
            <a:r>
              <a:rPr lang="en-US" dirty="0"/>
              <a:t>, with major companies like Pioneer and Bayer producing hybrid seed varieties for farmers worldwide.</a:t>
            </a:r>
          </a:p>
        </p:txBody>
      </p:sp>
      <p:sp>
        <p:nvSpPr>
          <p:cNvPr id="4" name="Slide Number Placeholder 3">
            <a:extLst>
              <a:ext uri="{FF2B5EF4-FFF2-40B4-BE49-F238E27FC236}">
                <a16:creationId xmlns:a16="http://schemas.microsoft.com/office/drawing/2014/main" id="{919622AC-965E-8802-3E49-2D039D49B51E}"/>
              </a:ext>
            </a:extLst>
          </p:cNvPr>
          <p:cNvSpPr>
            <a:spLocks noGrp="1"/>
          </p:cNvSpPr>
          <p:nvPr>
            <p:ph type="sldNum" sz="quarter" idx="5"/>
          </p:nvPr>
        </p:nvSpPr>
        <p:spPr/>
        <p:txBody>
          <a:bodyPr/>
          <a:lstStyle/>
          <a:p>
            <a:fld id="{D8920FAE-7F19-48AB-A97B-07F2C9F17A03}" type="slidenum">
              <a:rPr lang="en-US" smtClean="0"/>
              <a:t>5</a:t>
            </a:fld>
            <a:endParaRPr lang="en-US"/>
          </a:p>
        </p:txBody>
      </p:sp>
    </p:spTree>
    <p:extLst>
      <p:ext uri="{BB962C8B-B14F-4D97-AF65-F5344CB8AC3E}">
        <p14:creationId xmlns:p14="http://schemas.microsoft.com/office/powerpoint/2010/main" val="474745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grain crops, Iowa farmers also produce silage—fermented, high-moisture feed used for livestock, especially dairy and beef cattle.</a:t>
            </a:r>
            <a:br>
              <a:rPr lang="en-US" dirty="0"/>
            </a:br>
            <a:endParaRPr lang="en-US" dirty="0"/>
          </a:p>
          <a:p>
            <a:r>
              <a:rPr lang="en-US" dirty="0"/>
              <a:t>A </a:t>
            </a:r>
            <a:r>
              <a:rPr lang="en-US" b="1" dirty="0"/>
              <a:t>forage harvester</a:t>
            </a:r>
            <a:r>
              <a:rPr lang="en-US" dirty="0"/>
              <a:t> cuts and chops plants like corn, alfalfa, and grasses into small pieces that can be stored in silos or bunkers for feed. The ability to adjust the cutting length helps farmers provide the best feed quality for their livestock.</a:t>
            </a:r>
          </a:p>
        </p:txBody>
      </p:sp>
      <p:sp>
        <p:nvSpPr>
          <p:cNvPr id="4" name="Slide Number Placeholder 3"/>
          <p:cNvSpPr>
            <a:spLocks noGrp="1"/>
          </p:cNvSpPr>
          <p:nvPr>
            <p:ph type="sldNum" sz="quarter" idx="5"/>
          </p:nvPr>
        </p:nvSpPr>
        <p:spPr/>
        <p:txBody>
          <a:bodyPr/>
          <a:lstStyle/>
          <a:p>
            <a:fld id="{D8920FAE-7F19-48AB-A97B-07F2C9F17A03}" type="slidenum">
              <a:rPr lang="en-US" smtClean="0"/>
              <a:t>6</a:t>
            </a:fld>
            <a:endParaRPr lang="en-US"/>
          </a:p>
        </p:txBody>
      </p:sp>
    </p:spTree>
    <p:extLst>
      <p:ext uri="{BB962C8B-B14F-4D97-AF65-F5344CB8AC3E}">
        <p14:creationId xmlns:p14="http://schemas.microsoft.com/office/powerpoint/2010/main" val="65008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C5D42-C6EA-72F9-9C18-417BB783B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1DFD48-91C1-65FA-AEC3-99EFBE8436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62C949-136D-A9BF-160E-2889CC1DC225}"/>
              </a:ext>
            </a:extLst>
          </p:cNvPr>
          <p:cNvSpPr>
            <a:spLocks noGrp="1"/>
          </p:cNvSpPr>
          <p:nvPr>
            <p:ph type="body" idx="1"/>
          </p:nvPr>
        </p:nvSpPr>
        <p:spPr/>
        <p:txBody>
          <a:bodyPr/>
          <a:lstStyle/>
          <a:p>
            <a:r>
              <a:rPr lang="en-US" dirty="0"/>
              <a:t>After forage crops like hay and straw are cut and dried, they need to be baled for storage and transport. </a:t>
            </a:r>
            <a:r>
              <a:rPr lang="en-US" b="1" dirty="0"/>
              <a:t>Round balers</a:t>
            </a:r>
            <a:r>
              <a:rPr lang="en-US" dirty="0"/>
              <a:t> create cylindrical bales that are easier to handle and can be wrapped in plastic to preserve moisture content. In Iowa, round bales are commonly used in beef cattle and dairy operations, providing a stable feed source throughout the winter. Farmers can adjust the bale diameter and choose between net or twine wrapping to best suit their storage and feeding needs</a:t>
            </a:r>
          </a:p>
        </p:txBody>
      </p:sp>
      <p:sp>
        <p:nvSpPr>
          <p:cNvPr id="4" name="Slide Number Placeholder 3">
            <a:extLst>
              <a:ext uri="{FF2B5EF4-FFF2-40B4-BE49-F238E27FC236}">
                <a16:creationId xmlns:a16="http://schemas.microsoft.com/office/drawing/2014/main" id="{19904C63-D74A-635F-54D7-0524FEB48546}"/>
              </a:ext>
            </a:extLst>
          </p:cNvPr>
          <p:cNvSpPr>
            <a:spLocks noGrp="1"/>
          </p:cNvSpPr>
          <p:nvPr>
            <p:ph type="sldNum" sz="quarter" idx="5"/>
          </p:nvPr>
        </p:nvSpPr>
        <p:spPr/>
        <p:txBody>
          <a:bodyPr/>
          <a:lstStyle/>
          <a:p>
            <a:fld id="{D8920FAE-7F19-48AB-A97B-07F2C9F17A03}" type="slidenum">
              <a:rPr lang="en-US" smtClean="0"/>
              <a:t>7</a:t>
            </a:fld>
            <a:endParaRPr lang="en-US"/>
          </a:p>
        </p:txBody>
      </p:sp>
    </p:spTree>
    <p:extLst>
      <p:ext uri="{BB962C8B-B14F-4D97-AF65-F5344CB8AC3E}">
        <p14:creationId xmlns:p14="http://schemas.microsoft.com/office/powerpoint/2010/main" val="933552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5EA86-BFCA-B5C2-7754-FB3351643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2DF33-EA09-BC8D-5C82-681CEEC5F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9CAF54-1C62-DFC7-CD2A-9DDDE7803AD9}"/>
              </a:ext>
            </a:extLst>
          </p:cNvPr>
          <p:cNvSpPr>
            <a:spLocks noGrp="1"/>
          </p:cNvSpPr>
          <p:nvPr>
            <p:ph type="body" idx="1"/>
          </p:nvPr>
        </p:nvSpPr>
        <p:spPr/>
        <p:txBody>
          <a:bodyPr/>
          <a:lstStyle/>
          <a:p>
            <a:r>
              <a:rPr lang="en-US" dirty="0"/>
              <a:t>Unlike round balers, </a:t>
            </a:r>
            <a:r>
              <a:rPr lang="en-US" b="1" dirty="0"/>
              <a:t>square balers</a:t>
            </a:r>
            <a:r>
              <a:rPr lang="en-US" dirty="0"/>
              <a:t> compress hay or straw into rectangular bales. These are easier to stack and transport, making them a popular choice for large livestock operations and commercial hay producers.</a:t>
            </a:r>
            <a:br>
              <a:rPr lang="en-US" dirty="0"/>
            </a:br>
            <a:r>
              <a:rPr lang="en-US" dirty="0"/>
              <a:t>Because they create a consistent shape and high-density packing, they’re ideal for storing large amounts of forage efficiently.</a:t>
            </a:r>
          </a:p>
        </p:txBody>
      </p:sp>
      <p:sp>
        <p:nvSpPr>
          <p:cNvPr id="4" name="Slide Number Placeholder 3">
            <a:extLst>
              <a:ext uri="{FF2B5EF4-FFF2-40B4-BE49-F238E27FC236}">
                <a16:creationId xmlns:a16="http://schemas.microsoft.com/office/drawing/2014/main" id="{91201379-919E-CF7D-6126-FAF823A7A56E}"/>
              </a:ext>
            </a:extLst>
          </p:cNvPr>
          <p:cNvSpPr>
            <a:spLocks noGrp="1"/>
          </p:cNvSpPr>
          <p:nvPr>
            <p:ph type="sldNum" sz="quarter" idx="5"/>
          </p:nvPr>
        </p:nvSpPr>
        <p:spPr/>
        <p:txBody>
          <a:bodyPr/>
          <a:lstStyle/>
          <a:p>
            <a:fld id="{D8920FAE-7F19-48AB-A97B-07F2C9F17A03}" type="slidenum">
              <a:rPr lang="en-US" smtClean="0"/>
              <a:t>8</a:t>
            </a:fld>
            <a:endParaRPr lang="en-US"/>
          </a:p>
        </p:txBody>
      </p:sp>
    </p:spTree>
    <p:extLst>
      <p:ext uri="{BB962C8B-B14F-4D97-AF65-F5344CB8AC3E}">
        <p14:creationId xmlns:p14="http://schemas.microsoft.com/office/powerpoint/2010/main" val="1540199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5212A-9E22-3AA3-C2A7-5B6AE5703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530CD-0D06-6C57-6D6A-D3797CD47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765ABC-CCE2-F70B-4BC4-933BFC3DF270}"/>
              </a:ext>
            </a:extLst>
          </p:cNvPr>
          <p:cNvSpPr>
            <a:spLocks noGrp="1"/>
          </p:cNvSpPr>
          <p:nvPr>
            <p:ph type="body" idx="1"/>
          </p:nvPr>
        </p:nvSpPr>
        <p:spPr/>
        <p:txBody>
          <a:bodyPr/>
          <a:lstStyle/>
          <a:p>
            <a:r>
              <a:rPr lang="en-US" dirty="0"/>
              <a:t>We won’t go into the details on these machines because it is extremely rare that they would ever be used in Iowa.  This is certainly not all of the specialty harvesting equipment that exists, just the more common ones.  </a:t>
            </a:r>
          </a:p>
          <a:p>
            <a:endParaRPr lang="en-US" dirty="0"/>
          </a:p>
          <a:p>
            <a:r>
              <a:rPr lang="en-US" dirty="0"/>
              <a:t>Really, these two just look really cool, so we wanted to include them. </a:t>
            </a:r>
          </a:p>
        </p:txBody>
      </p:sp>
      <p:sp>
        <p:nvSpPr>
          <p:cNvPr id="4" name="Slide Number Placeholder 3">
            <a:extLst>
              <a:ext uri="{FF2B5EF4-FFF2-40B4-BE49-F238E27FC236}">
                <a16:creationId xmlns:a16="http://schemas.microsoft.com/office/drawing/2014/main" id="{0773871E-4551-6725-4EC6-1D09F0F18616}"/>
              </a:ext>
            </a:extLst>
          </p:cNvPr>
          <p:cNvSpPr>
            <a:spLocks noGrp="1"/>
          </p:cNvSpPr>
          <p:nvPr>
            <p:ph type="sldNum" sz="quarter" idx="5"/>
          </p:nvPr>
        </p:nvSpPr>
        <p:spPr/>
        <p:txBody>
          <a:bodyPr/>
          <a:lstStyle/>
          <a:p>
            <a:fld id="{D8920FAE-7F19-48AB-A97B-07F2C9F17A03}" type="slidenum">
              <a:rPr lang="en-US" smtClean="0"/>
              <a:t>9</a:t>
            </a:fld>
            <a:endParaRPr lang="en-US"/>
          </a:p>
        </p:txBody>
      </p:sp>
    </p:spTree>
    <p:extLst>
      <p:ext uri="{BB962C8B-B14F-4D97-AF65-F5344CB8AC3E}">
        <p14:creationId xmlns:p14="http://schemas.microsoft.com/office/powerpoint/2010/main" val="725875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2431385" y="1"/>
            <a:ext cx="9760613" cy="5090160"/>
          </a:xfrm>
          <a:prstGeom prst="rect">
            <a:avLst/>
          </a:prstGeom>
        </p:spPr>
      </p:pic>
      <p:pic>
        <p:nvPicPr>
          <p:cNvPr id="7" name="Picture 6">
            <a:extLst>
              <a:ext uri="{FF2B5EF4-FFF2-40B4-BE49-F238E27FC236}">
                <a16:creationId xmlns:a16="http://schemas.microsoft.com/office/drawing/2014/main" id="{ECF54B98-73C0-439A-A258-0B446B28760E}"/>
              </a:ext>
            </a:extLst>
          </p:cNvPr>
          <p:cNvPicPr>
            <a:picLocks noChangeAspect="1"/>
          </p:cNvPicPr>
          <p:nvPr userDrawn="1"/>
        </p:nvPicPr>
        <p:blipFill>
          <a:blip r:embed="rId3"/>
          <a:stretch>
            <a:fillRect/>
          </a:stretch>
        </p:blipFill>
        <p:spPr>
          <a:xfrm>
            <a:off x="853827" y="2116880"/>
            <a:ext cx="3991985" cy="1451631"/>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56762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2-Column – CONFIDENTI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10" name="Picture 9" descr="Logo&#10;&#10;Description automatically generated with medium confidence">
            <a:extLst>
              <a:ext uri="{FF2B5EF4-FFF2-40B4-BE49-F238E27FC236}">
                <a16:creationId xmlns:a16="http://schemas.microsoft.com/office/drawing/2014/main" id="{09046159-4321-C48E-EA2D-433F21BB494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11" name="TextBox 10">
            <a:extLst>
              <a:ext uri="{FF2B5EF4-FFF2-40B4-BE49-F238E27FC236}">
                <a16:creationId xmlns:a16="http://schemas.microsoft.com/office/drawing/2014/main" id="{D2056068-873C-03B8-9A8D-2E39F52D4760}"/>
              </a:ext>
            </a:extLst>
          </p:cNvPr>
          <p:cNvSpPr txBox="1"/>
          <p:nvPr userDrawn="1"/>
        </p:nvSpPr>
        <p:spPr>
          <a:xfrm>
            <a:off x="11034792" y="6571257"/>
            <a:ext cx="889988"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CONFIDENTIAL</a:t>
            </a:r>
          </a:p>
        </p:txBody>
      </p:sp>
    </p:spTree>
    <p:extLst>
      <p:ext uri="{BB962C8B-B14F-4D97-AF65-F5344CB8AC3E}">
        <p14:creationId xmlns:p14="http://schemas.microsoft.com/office/powerpoint/2010/main" val="2470325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1-Column – NON-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52477C3-ECF0-DA5F-A4FE-664F0CD2E69B}"/>
              </a:ext>
            </a:extLst>
          </p:cNvPr>
          <p:cNvPicPr>
            <a:picLocks noChangeAspect="1"/>
          </p:cNvPicPr>
          <p:nvPr userDrawn="1"/>
        </p:nvPicPr>
        <p:blipFill>
          <a:blip r:embed="rId2"/>
          <a:stretch>
            <a:fillRect/>
          </a:stretch>
        </p:blipFill>
        <p:spPr>
          <a:xfrm>
            <a:off x="9667023" y="486938"/>
            <a:ext cx="2257757" cy="821002"/>
          </a:xfrm>
          <a:prstGeom prst="rect">
            <a:avLst/>
          </a:prstGeom>
        </p:spPr>
      </p:pic>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5" name="Picture 4" descr="Logo&#10;&#10;Description automatically generated with medium confidence">
            <a:extLst>
              <a:ext uri="{FF2B5EF4-FFF2-40B4-BE49-F238E27FC236}">
                <a16:creationId xmlns:a16="http://schemas.microsoft.com/office/drawing/2014/main" id="{D33C5D36-F3F0-FD07-AEAE-3FA452EEE4E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6" name="TextBox 5">
            <a:extLst>
              <a:ext uri="{FF2B5EF4-FFF2-40B4-BE49-F238E27FC236}">
                <a16:creationId xmlns:a16="http://schemas.microsoft.com/office/drawing/2014/main" id="{059DA79E-8087-4D00-A602-FA12AE5983D6}"/>
              </a:ext>
            </a:extLst>
          </p:cNvPr>
          <p:cNvSpPr txBox="1"/>
          <p:nvPr userDrawn="1"/>
        </p:nvSpPr>
        <p:spPr>
          <a:xfrm>
            <a:off x="10729580" y="6571257"/>
            <a:ext cx="1195200"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NON-CONFIDENTIAL</a:t>
            </a:r>
          </a:p>
        </p:txBody>
      </p:sp>
    </p:spTree>
    <p:extLst>
      <p:ext uri="{BB962C8B-B14F-4D97-AF65-F5344CB8AC3E}">
        <p14:creationId xmlns:p14="http://schemas.microsoft.com/office/powerpoint/2010/main" val="2585324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2-Column – NON-CONFIDENTI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9" name="Picture 8" descr="Logo&#10;&#10;Description automatically generated with medium confidence">
            <a:extLst>
              <a:ext uri="{FF2B5EF4-FFF2-40B4-BE49-F238E27FC236}">
                <a16:creationId xmlns:a16="http://schemas.microsoft.com/office/drawing/2014/main" id="{99CA8D0F-389F-C0E3-30B6-E4B481DD3FC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10" name="TextBox 9">
            <a:extLst>
              <a:ext uri="{FF2B5EF4-FFF2-40B4-BE49-F238E27FC236}">
                <a16:creationId xmlns:a16="http://schemas.microsoft.com/office/drawing/2014/main" id="{84419990-95B3-6734-3EE2-F0D1D48C561E}"/>
              </a:ext>
            </a:extLst>
          </p:cNvPr>
          <p:cNvSpPr txBox="1"/>
          <p:nvPr userDrawn="1"/>
        </p:nvSpPr>
        <p:spPr>
          <a:xfrm>
            <a:off x="10729580" y="6571257"/>
            <a:ext cx="1195200"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NON-CONFIDENTIAL</a:t>
            </a:r>
          </a:p>
        </p:txBody>
      </p:sp>
    </p:spTree>
    <p:extLst>
      <p:ext uri="{BB962C8B-B14F-4D97-AF65-F5344CB8AC3E}">
        <p14:creationId xmlns:p14="http://schemas.microsoft.com/office/powerpoint/2010/main" val="404355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2431385" y="1"/>
            <a:ext cx="9760613" cy="5090160"/>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477649" y="2545081"/>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3045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age 1-Column – NON-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11664176"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10938547"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5" name="Picture 4" descr="Logo&#10;&#10;Description automatically generated with medium confidence">
            <a:extLst>
              <a:ext uri="{FF2B5EF4-FFF2-40B4-BE49-F238E27FC236}">
                <a16:creationId xmlns:a16="http://schemas.microsoft.com/office/drawing/2014/main" id="{D33C5D36-F3F0-FD07-AEAE-3FA452EEE4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364021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5238749" y="1"/>
            <a:ext cx="6953248" cy="4371974"/>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12" name="Picture 11" descr="A black and white sign with white text&#10;&#10;Description automatically generated">
            <a:extLst>
              <a:ext uri="{FF2B5EF4-FFF2-40B4-BE49-F238E27FC236}">
                <a16:creationId xmlns:a16="http://schemas.microsoft.com/office/drawing/2014/main" id="{69E192ED-5B41-6A84-4E2E-5237E0E7BD6C}"/>
              </a:ext>
            </a:extLst>
          </p:cNvPr>
          <p:cNvPicPr>
            <a:picLocks noChangeAspect="1"/>
          </p:cNvPicPr>
          <p:nvPr userDrawn="1"/>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34751" y="1993045"/>
            <a:ext cx="8335017" cy="1435955"/>
          </a:xfrm>
          <a:prstGeom prst="rect">
            <a:avLst/>
          </a:prstGeom>
        </p:spPr>
      </p:pic>
    </p:spTree>
    <p:extLst>
      <p:ext uri="{BB962C8B-B14F-4D97-AF65-F5344CB8AC3E}">
        <p14:creationId xmlns:p14="http://schemas.microsoft.com/office/powerpoint/2010/main" val="106335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2431384" y="1"/>
            <a:ext cx="9760615" cy="5090160"/>
          </a:xfrm>
          <a:prstGeom prst="rect">
            <a:avLst/>
          </a:prstGeom>
        </p:spPr>
      </p:pic>
      <p:pic>
        <p:nvPicPr>
          <p:cNvPr id="6" name="Picture 5">
            <a:extLst>
              <a:ext uri="{FF2B5EF4-FFF2-40B4-BE49-F238E27FC236}">
                <a16:creationId xmlns:a16="http://schemas.microsoft.com/office/drawing/2014/main" id="{5C99E12F-8B9A-CE9C-6114-F34DD8F28101}"/>
              </a:ext>
            </a:extLst>
          </p:cNvPr>
          <p:cNvPicPr>
            <a:picLocks noChangeAspect="1"/>
          </p:cNvPicPr>
          <p:nvPr userDrawn="1"/>
        </p:nvPicPr>
        <p:blipFill>
          <a:blip r:embed="rId3"/>
          <a:stretch>
            <a:fillRect/>
          </a:stretch>
        </p:blipFill>
        <p:spPr>
          <a:xfrm>
            <a:off x="853827" y="1671398"/>
            <a:ext cx="3991985" cy="1451631"/>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2" name="Picture 1">
            <a:extLst>
              <a:ext uri="{FF2B5EF4-FFF2-40B4-BE49-F238E27FC236}">
                <a16:creationId xmlns:a16="http://schemas.microsoft.com/office/drawing/2014/main" id="{5D418E60-EB90-F991-8B2F-006E72B154D0}"/>
              </a:ext>
            </a:extLst>
          </p:cNvPr>
          <p:cNvPicPr>
            <a:picLocks noChangeAspect="1"/>
          </p:cNvPicPr>
          <p:nvPr userDrawn="1"/>
        </p:nvPicPr>
        <p:blipFill rotWithShape="1">
          <a:blip r:embed="rId4"/>
          <a:srcRect b="33193"/>
          <a:stretch/>
        </p:blipFill>
        <p:spPr>
          <a:xfrm>
            <a:off x="253459" y="3313195"/>
            <a:ext cx="5192720" cy="523462"/>
          </a:xfrm>
          <a:prstGeom prst="rect">
            <a:avLst/>
          </a:prstGeom>
        </p:spPr>
      </p:pic>
    </p:spTree>
    <p:extLst>
      <p:ext uri="{BB962C8B-B14F-4D97-AF65-F5344CB8AC3E}">
        <p14:creationId xmlns:p14="http://schemas.microsoft.com/office/powerpoint/2010/main" val="346811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4978398" y="1"/>
            <a:ext cx="7213599" cy="4387272"/>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D5AD90A-4599-8876-08D0-DA4C5FD52F0C}"/>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554182" y="2104095"/>
            <a:ext cx="7878618" cy="1463450"/>
          </a:xfrm>
          <a:prstGeom prst="rect">
            <a:avLst/>
          </a:prstGeom>
        </p:spPr>
      </p:pic>
    </p:spTree>
    <p:extLst>
      <p:ext uri="{BB962C8B-B14F-4D97-AF65-F5344CB8AC3E}">
        <p14:creationId xmlns:p14="http://schemas.microsoft.com/office/powerpoint/2010/main" val="356534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4978398" y="1"/>
            <a:ext cx="7213599" cy="4387272"/>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0763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1-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2" name="Picture 1" descr="Logo&#10;&#10;Description automatically generated with medium confidence">
            <a:extLst>
              <a:ext uri="{FF2B5EF4-FFF2-40B4-BE49-F238E27FC236}">
                <a16:creationId xmlns:a16="http://schemas.microsoft.com/office/drawing/2014/main" id="{ED2E431A-6DA7-1A2C-2C30-355AA71BD85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pic>
        <p:nvPicPr>
          <p:cNvPr id="5" name="Picture 4">
            <a:extLst>
              <a:ext uri="{FF2B5EF4-FFF2-40B4-BE49-F238E27FC236}">
                <a16:creationId xmlns:a16="http://schemas.microsoft.com/office/drawing/2014/main" id="{73F41391-9BAE-571C-CC65-86C3BB109A3C}"/>
              </a:ext>
            </a:extLst>
          </p:cNvPr>
          <p:cNvPicPr>
            <a:picLocks noChangeAspect="1"/>
          </p:cNvPicPr>
          <p:nvPr userDrawn="1"/>
        </p:nvPicPr>
        <p:blipFill>
          <a:blip r:embed="rId4"/>
          <a:stretch>
            <a:fillRect/>
          </a:stretch>
        </p:blipFill>
        <p:spPr>
          <a:xfrm>
            <a:off x="9667023" y="486938"/>
            <a:ext cx="2257757" cy="821002"/>
          </a:xfrm>
          <a:prstGeom prst="rect">
            <a:avLst/>
          </a:prstGeom>
        </p:spPr>
      </p:pic>
    </p:spTree>
    <p:extLst>
      <p:ext uri="{BB962C8B-B14F-4D97-AF65-F5344CB8AC3E}">
        <p14:creationId xmlns:p14="http://schemas.microsoft.com/office/powerpoint/2010/main" val="1917097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ge 1-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11664176"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10769910"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spTree>
    <p:extLst>
      <p:ext uri="{BB962C8B-B14F-4D97-AF65-F5344CB8AC3E}">
        <p14:creationId xmlns:p14="http://schemas.microsoft.com/office/powerpoint/2010/main" val="334557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 2-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9" name="Picture 8" descr="Logo&#10;&#10;Description automatically generated with medium confidence">
            <a:extLst>
              <a:ext uri="{FF2B5EF4-FFF2-40B4-BE49-F238E27FC236}">
                <a16:creationId xmlns:a16="http://schemas.microsoft.com/office/drawing/2014/main" id="{F8BB45D1-31A0-2459-523F-7EB12815B60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506368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1-Column – 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52477C3-ECF0-DA5F-A4FE-664F0CD2E69B}"/>
              </a:ext>
            </a:extLst>
          </p:cNvPr>
          <p:cNvPicPr>
            <a:picLocks noChangeAspect="1"/>
          </p:cNvPicPr>
          <p:nvPr userDrawn="1"/>
        </p:nvPicPr>
        <p:blipFill>
          <a:blip r:embed="rId2"/>
          <a:stretch>
            <a:fillRect/>
          </a:stretch>
        </p:blipFill>
        <p:spPr>
          <a:xfrm>
            <a:off x="9667023" y="486938"/>
            <a:ext cx="2257757" cy="821002"/>
          </a:xfrm>
          <a:prstGeom prst="rect">
            <a:avLst/>
          </a:prstGeom>
        </p:spPr>
      </p:pic>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sp>
        <p:nvSpPr>
          <p:cNvPr id="4" name="TextBox 3">
            <a:extLst>
              <a:ext uri="{FF2B5EF4-FFF2-40B4-BE49-F238E27FC236}">
                <a16:creationId xmlns:a16="http://schemas.microsoft.com/office/drawing/2014/main" id="{6966F4F8-72C3-31A0-ABD2-1BA1A0683D66}"/>
              </a:ext>
            </a:extLst>
          </p:cNvPr>
          <p:cNvSpPr txBox="1"/>
          <p:nvPr userDrawn="1"/>
        </p:nvSpPr>
        <p:spPr>
          <a:xfrm>
            <a:off x="11034792" y="6571257"/>
            <a:ext cx="889988"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CONFIDENTIAL</a:t>
            </a:r>
          </a:p>
        </p:txBody>
      </p:sp>
      <p:pic>
        <p:nvPicPr>
          <p:cNvPr id="5" name="Picture 4" descr="Logo&#10;&#10;Description automatically generated with medium confidence">
            <a:extLst>
              <a:ext uri="{FF2B5EF4-FFF2-40B4-BE49-F238E27FC236}">
                <a16:creationId xmlns:a16="http://schemas.microsoft.com/office/drawing/2014/main" id="{C5EB6BAC-F355-21FF-A5B9-345BEFA191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2523389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8BC1C0-7310-4C4F-863A-81404833D6A7}"/>
              </a:ext>
            </a:extLst>
          </p:cNvPr>
          <p:cNvSpPr>
            <a:spLocks noGrp="1"/>
          </p:cNvSpPr>
          <p:nvPr>
            <p:ph type="body" idx="1"/>
          </p:nvPr>
        </p:nvSpPr>
        <p:spPr>
          <a:xfrm>
            <a:off x="520390" y="1545390"/>
            <a:ext cx="11143786" cy="482567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564DE669-24A2-4F69-8D54-54BD8FA30D93}"/>
              </a:ext>
            </a:extLst>
          </p:cNvPr>
          <p:cNvSpPr>
            <a:spLocks noGrp="1"/>
          </p:cNvSpPr>
          <p:nvPr>
            <p:ph type="title"/>
          </p:nvPr>
        </p:nvSpPr>
        <p:spPr>
          <a:xfrm>
            <a:off x="520390" y="118872"/>
            <a:ext cx="8704633" cy="1179922"/>
          </a:xfrm>
          <a:prstGeom prst="rect">
            <a:avLst/>
          </a:prstGeom>
        </p:spPr>
        <p:txBody>
          <a:bodyPr vert="horz" lIns="0" tIns="0" rIns="0" bIns="0" rtlCol="0" anchor="ctr">
            <a:normAutofit/>
          </a:bodyPr>
          <a:lstStyle/>
          <a:p>
            <a:r>
              <a:rPr lang="en-US" dirty="0"/>
              <a:t>Click to </a:t>
            </a:r>
            <a:br>
              <a:rPr lang="en-US" dirty="0"/>
            </a:br>
            <a:r>
              <a:rPr lang="en-US" dirty="0"/>
              <a:t>edit master title style</a:t>
            </a:r>
          </a:p>
        </p:txBody>
      </p:sp>
    </p:spTree>
    <p:extLst>
      <p:ext uri="{BB962C8B-B14F-4D97-AF65-F5344CB8AC3E}">
        <p14:creationId xmlns:p14="http://schemas.microsoft.com/office/powerpoint/2010/main" val="2944060490"/>
      </p:ext>
    </p:extLst>
  </p:cSld>
  <p:clrMap bg1="lt1" tx1="dk1" bg2="lt2" tx2="dk2" accent1="accent1" accent2="accent2" accent3="accent3" accent4="accent4" accent5="accent5" accent6="accent6" hlink="hlink" folHlink="folHlink"/>
  <p:sldLayoutIdLst>
    <p:sldLayoutId id="2147483656" r:id="rId1"/>
    <p:sldLayoutId id="2147483666" r:id="rId2"/>
    <p:sldLayoutId id="2147483657" r:id="rId3"/>
    <p:sldLayoutId id="2147483664" r:id="rId4"/>
    <p:sldLayoutId id="2147483667" r:id="rId5"/>
    <p:sldLayoutId id="2147483650" r:id="rId6"/>
    <p:sldLayoutId id="2147483665" r:id="rId7"/>
    <p:sldLayoutId id="2147483655" r:id="rId8"/>
    <p:sldLayoutId id="2147483658" r:id="rId9"/>
    <p:sldLayoutId id="2147483659" r:id="rId10"/>
    <p:sldLayoutId id="2147483660" r:id="rId11"/>
    <p:sldLayoutId id="2147483661" r:id="rId12"/>
    <p:sldLayoutId id="2147483662" r:id="rId13"/>
    <p:sldLayoutId id="2147483663" r:id="rId14"/>
  </p:sldLayoutIdLst>
  <p:txStyles>
    <p:titleStyle>
      <a:lvl1pPr algn="l" defTabSz="914400" rtl="0" eaLnBrk="1" latinLnBrk="0" hangingPunct="1">
        <a:lnSpc>
          <a:spcPct val="80000"/>
        </a:lnSpc>
        <a:spcBef>
          <a:spcPct val="0"/>
        </a:spcBef>
        <a:buNone/>
        <a:defRPr sz="4000" b="1" i="0" kern="1200">
          <a:solidFill>
            <a:srgbClr val="FFFFFF"/>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youtube.com/watch?v=w9u0aYIkjKQ"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youtube.com/watch?v=74uTM6P7aic" TargetMode="External"/><Relationship Id="rId5" Type="http://schemas.openxmlformats.org/officeDocument/2006/relationships/hyperlink" Target="https://www.youtube.com/watch?v=o1EIdgb6rJ4"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youtube.com/watch?v=h7lk-JHFMs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youtube.com/watch?v=QwzKAaLn1T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youtube.com/watch?v=zBcUME026w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youtube.com/watch?v=LwGYHFy59f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0B1C550-4730-59D3-8B41-7CC161A591BB}"/>
              </a:ext>
            </a:extLst>
          </p:cNvPr>
          <p:cNvSpPr>
            <a:spLocks noGrp="1"/>
          </p:cNvSpPr>
          <p:nvPr>
            <p:ph idx="1"/>
          </p:nvPr>
        </p:nvSpPr>
        <p:spPr>
          <a:xfrm>
            <a:off x="853827" y="6158753"/>
            <a:ext cx="11143786" cy="636494"/>
          </a:xfrm>
        </p:spPr>
        <p:txBody>
          <a:bodyPr>
            <a:normAutofit/>
          </a:bodyPr>
          <a:lstStyle/>
          <a:p>
            <a:pPr>
              <a:lnSpc>
                <a:spcPct val="110000"/>
              </a:lnSpc>
              <a:spcBef>
                <a:spcPts val="0"/>
              </a:spcBef>
            </a:pPr>
            <a:endParaRPr lang="en-US" sz="1600" dirty="0"/>
          </a:p>
        </p:txBody>
      </p:sp>
      <p:sp>
        <p:nvSpPr>
          <p:cNvPr id="6" name="Title 5">
            <a:extLst>
              <a:ext uri="{FF2B5EF4-FFF2-40B4-BE49-F238E27FC236}">
                <a16:creationId xmlns:a16="http://schemas.microsoft.com/office/drawing/2014/main" id="{BCA12CE1-DC53-8C29-9CA3-4F2C4CB0D5DC}"/>
              </a:ext>
            </a:extLst>
          </p:cNvPr>
          <p:cNvSpPr>
            <a:spLocks noGrp="1"/>
          </p:cNvSpPr>
          <p:nvPr>
            <p:ph type="title"/>
          </p:nvPr>
        </p:nvSpPr>
        <p:spPr/>
        <p:txBody>
          <a:bodyPr>
            <a:normAutofit/>
          </a:bodyPr>
          <a:lstStyle/>
          <a:p>
            <a:r>
              <a:rPr lang="en-US" sz="3600" dirty="0">
                <a:solidFill>
                  <a:schemeClr val="bg1"/>
                </a:solidFill>
              </a:rPr>
              <a:t>Module 1: Lesson 1 – Harvesting Equipment  </a:t>
            </a:r>
          </a:p>
        </p:txBody>
      </p:sp>
    </p:spTree>
    <p:extLst>
      <p:ext uri="{BB962C8B-B14F-4D97-AF65-F5344CB8AC3E}">
        <p14:creationId xmlns:p14="http://schemas.microsoft.com/office/powerpoint/2010/main" val="28824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75355-B14B-8448-1592-EDDF2956AD01}"/>
            </a:ext>
          </a:extLst>
        </p:cNvPr>
        <p:cNvGrpSpPr/>
        <p:nvPr/>
      </p:nvGrpSpPr>
      <p:grpSpPr>
        <a:xfrm>
          <a:off x="0" y="0"/>
          <a:ext cx="0" cy="0"/>
          <a:chOff x="0" y="0"/>
          <a:chExt cx="0" cy="0"/>
        </a:xfrm>
      </p:grpSpPr>
      <p:sp>
        <p:nvSpPr>
          <p:cNvPr id="5" name="Content Placeholder 1">
            <a:extLst>
              <a:ext uri="{FF2B5EF4-FFF2-40B4-BE49-F238E27FC236}">
                <a16:creationId xmlns:a16="http://schemas.microsoft.com/office/drawing/2014/main" id="{B5ACA820-2388-0955-EDF3-F4D5E8B5B87B}"/>
              </a:ext>
            </a:extLst>
          </p:cNvPr>
          <p:cNvSpPr txBox="1">
            <a:spLocks/>
          </p:cNvSpPr>
          <p:nvPr/>
        </p:nvSpPr>
        <p:spPr>
          <a:xfrm>
            <a:off x="1277006" y="5775435"/>
            <a:ext cx="10315903" cy="693682"/>
          </a:xfrm>
          <a:prstGeom prst="rect">
            <a:avLst/>
          </a:prstGeom>
        </p:spPr>
        <p:txBody>
          <a:bodyPr>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800"/>
              </a:spcBef>
              <a:spcAft>
                <a:spcPts val="800"/>
              </a:spcAft>
              <a:buNone/>
            </a:pPr>
            <a:r>
              <a:rPr lang="en-US" dirty="0"/>
              <a:t>Potato Harvester                                           Grape Harvester</a:t>
            </a:r>
          </a:p>
        </p:txBody>
      </p:sp>
      <p:sp>
        <p:nvSpPr>
          <p:cNvPr id="6" name="Title 2">
            <a:extLst>
              <a:ext uri="{FF2B5EF4-FFF2-40B4-BE49-F238E27FC236}">
                <a16:creationId xmlns:a16="http://schemas.microsoft.com/office/drawing/2014/main" id="{A46BC33E-9520-F554-2649-3A5683555D27}"/>
              </a:ext>
            </a:extLst>
          </p:cNvPr>
          <p:cNvSpPr txBox="1">
            <a:spLocks/>
          </p:cNvSpPr>
          <p:nvPr/>
        </p:nvSpPr>
        <p:spPr>
          <a:xfrm>
            <a:off x="520390" y="118872"/>
            <a:ext cx="8704633" cy="1179922"/>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i="0" kern="1200">
                <a:solidFill>
                  <a:srgbClr val="FFFFFF"/>
                </a:solidFill>
                <a:effectLst>
                  <a:outerShdw blurRad="69850" dist="63500" dir="2700000" algn="tl" rotWithShape="0">
                    <a:prstClr val="black">
                      <a:alpha val="40000"/>
                    </a:prstClr>
                  </a:outerShdw>
                </a:effectLst>
                <a:latin typeface="Arial" panose="020B0604020202020204" pitchFamily="34" charset="0"/>
                <a:ea typeface="+mj-ea"/>
                <a:cs typeface="Arial" panose="020B0604020202020204" pitchFamily="34" charset="0"/>
              </a:defRPr>
            </a:lvl1pPr>
          </a:lstStyle>
          <a:p>
            <a:r>
              <a:rPr lang="en-US" dirty="0"/>
              <a:t>Specialty Harvesting Equipment</a:t>
            </a:r>
          </a:p>
        </p:txBody>
      </p:sp>
      <p:pic>
        <p:nvPicPr>
          <p:cNvPr id="4" name="Picture 3">
            <a:extLst>
              <a:ext uri="{FF2B5EF4-FFF2-40B4-BE49-F238E27FC236}">
                <a16:creationId xmlns:a16="http://schemas.microsoft.com/office/drawing/2014/main" id="{F2EAA359-34FC-34A2-CB95-2A3C28E7DD86}"/>
              </a:ext>
            </a:extLst>
          </p:cNvPr>
          <p:cNvPicPr>
            <a:picLocks noChangeAspect="1"/>
          </p:cNvPicPr>
          <p:nvPr/>
        </p:nvPicPr>
        <p:blipFill>
          <a:blip r:embed="rId3"/>
          <a:srcRect l="14090" t="18938" r="9736" b="4"/>
          <a:stretch/>
        </p:blipFill>
        <p:spPr>
          <a:xfrm>
            <a:off x="1" y="1482725"/>
            <a:ext cx="6512351" cy="3898571"/>
          </a:xfrm>
          <a:prstGeom prst="rect">
            <a:avLst/>
          </a:prstGeom>
        </p:spPr>
      </p:pic>
      <p:pic>
        <p:nvPicPr>
          <p:cNvPr id="8" name="Picture 7">
            <a:extLst>
              <a:ext uri="{FF2B5EF4-FFF2-40B4-BE49-F238E27FC236}">
                <a16:creationId xmlns:a16="http://schemas.microsoft.com/office/drawing/2014/main" id="{42F238CC-E25B-5955-7B22-4FB5450B1B34}"/>
              </a:ext>
            </a:extLst>
          </p:cNvPr>
          <p:cNvPicPr>
            <a:picLocks noChangeAspect="1"/>
          </p:cNvPicPr>
          <p:nvPr/>
        </p:nvPicPr>
        <p:blipFill>
          <a:blip r:embed="rId4"/>
          <a:srcRect l="8372" t="6973" r="25011" b="20242"/>
          <a:stretch/>
        </p:blipFill>
        <p:spPr>
          <a:xfrm>
            <a:off x="7032741" y="1456449"/>
            <a:ext cx="4321922" cy="3898571"/>
          </a:xfrm>
          <a:prstGeom prst="rect">
            <a:avLst/>
          </a:prstGeom>
        </p:spPr>
      </p:pic>
    </p:spTree>
    <p:extLst>
      <p:ext uri="{BB962C8B-B14F-4D97-AF65-F5344CB8AC3E}">
        <p14:creationId xmlns:p14="http://schemas.microsoft.com/office/powerpoint/2010/main" val="236626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CF2720-19EE-757D-A4F9-A254DBBE7EFB}"/>
              </a:ext>
            </a:extLst>
          </p:cNvPr>
          <p:cNvSpPr>
            <a:spLocks noGrp="1"/>
          </p:cNvSpPr>
          <p:nvPr>
            <p:ph idx="1"/>
          </p:nvPr>
        </p:nvSpPr>
        <p:spPr>
          <a:xfrm>
            <a:off x="1734271" y="2423005"/>
            <a:ext cx="8723458" cy="2506348"/>
          </a:xfrm>
        </p:spPr>
        <p:txBody>
          <a:bodyPr>
            <a:normAutofit/>
          </a:bodyPr>
          <a:lstStyle/>
          <a:p>
            <a:pPr marL="0" indent="0" algn="ctr">
              <a:buNone/>
            </a:pPr>
            <a:r>
              <a:rPr lang="en-US" sz="3600" dirty="0"/>
              <a:t>Crop type and size </a:t>
            </a:r>
          </a:p>
          <a:p>
            <a:pPr marL="0" indent="0" algn="ctr">
              <a:buNone/>
            </a:pPr>
            <a:r>
              <a:rPr lang="en-US" sz="3600" dirty="0"/>
              <a:t>Field size and terrain </a:t>
            </a:r>
          </a:p>
          <a:p>
            <a:pPr marL="0" indent="0" algn="ctr">
              <a:buNone/>
            </a:pPr>
            <a:r>
              <a:rPr lang="en-US" sz="3600" dirty="0"/>
              <a:t>Labor availability </a:t>
            </a:r>
          </a:p>
          <a:p>
            <a:pPr marL="0" indent="0" algn="ctr">
              <a:buNone/>
            </a:pPr>
            <a:r>
              <a:rPr lang="en-US" sz="3600" dirty="0"/>
              <a:t>Budget and maintenance costs</a:t>
            </a:r>
          </a:p>
        </p:txBody>
      </p:sp>
      <p:sp>
        <p:nvSpPr>
          <p:cNvPr id="3" name="Title 2">
            <a:extLst>
              <a:ext uri="{FF2B5EF4-FFF2-40B4-BE49-F238E27FC236}">
                <a16:creationId xmlns:a16="http://schemas.microsoft.com/office/drawing/2014/main" id="{7BCE3433-B2E6-06C8-D0F5-DD6971AAED7C}"/>
              </a:ext>
            </a:extLst>
          </p:cNvPr>
          <p:cNvSpPr>
            <a:spLocks noGrp="1"/>
          </p:cNvSpPr>
          <p:nvPr>
            <p:ph type="title"/>
          </p:nvPr>
        </p:nvSpPr>
        <p:spPr/>
        <p:txBody>
          <a:bodyPr/>
          <a:lstStyle/>
          <a:p>
            <a:r>
              <a:rPr lang="en-US" dirty="0"/>
              <a:t>Factors to Consider when Choosing Equipment  </a:t>
            </a:r>
          </a:p>
        </p:txBody>
      </p:sp>
    </p:spTree>
    <p:extLst>
      <p:ext uri="{BB962C8B-B14F-4D97-AF65-F5344CB8AC3E}">
        <p14:creationId xmlns:p14="http://schemas.microsoft.com/office/powerpoint/2010/main" val="2982528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7B65E-07F4-8B65-EB2B-39A7437182BB}"/>
              </a:ext>
            </a:extLst>
          </p:cNvPr>
          <p:cNvSpPr>
            <a:spLocks noGrp="1"/>
          </p:cNvSpPr>
          <p:nvPr>
            <p:ph idx="1"/>
          </p:nvPr>
        </p:nvSpPr>
        <p:spPr>
          <a:xfrm>
            <a:off x="1819475" y="1519115"/>
            <a:ext cx="8643926" cy="1833686"/>
          </a:xfrm>
        </p:spPr>
        <p:txBody>
          <a:bodyPr/>
          <a:lstStyle/>
          <a:p>
            <a:r>
              <a:rPr lang="en-US" dirty="0"/>
              <a:t>Ensures efficient crop collection with minimal losses</a:t>
            </a:r>
          </a:p>
          <a:p>
            <a:r>
              <a:rPr lang="en-US" dirty="0"/>
              <a:t>Reduces labor and harvesting time</a:t>
            </a:r>
          </a:p>
          <a:p>
            <a:r>
              <a:rPr lang="en-US" dirty="0"/>
              <a:t>Preserves crop quality and improves yield efficiency </a:t>
            </a:r>
          </a:p>
        </p:txBody>
      </p:sp>
      <p:sp>
        <p:nvSpPr>
          <p:cNvPr id="3" name="Title 2">
            <a:extLst>
              <a:ext uri="{FF2B5EF4-FFF2-40B4-BE49-F238E27FC236}">
                <a16:creationId xmlns:a16="http://schemas.microsoft.com/office/drawing/2014/main" id="{1AF4DC1C-5555-4E19-7F8C-3775051E9AF6}"/>
              </a:ext>
            </a:extLst>
          </p:cNvPr>
          <p:cNvSpPr>
            <a:spLocks noGrp="1"/>
          </p:cNvSpPr>
          <p:nvPr>
            <p:ph type="title"/>
          </p:nvPr>
        </p:nvSpPr>
        <p:spPr/>
        <p:txBody>
          <a:bodyPr/>
          <a:lstStyle/>
          <a:p>
            <a:r>
              <a:rPr lang="en-US" dirty="0"/>
              <a:t>Why is Harvesting Equipment Important? </a:t>
            </a:r>
          </a:p>
        </p:txBody>
      </p:sp>
      <p:pic>
        <p:nvPicPr>
          <p:cNvPr id="5" name="Picture 4">
            <a:extLst>
              <a:ext uri="{FF2B5EF4-FFF2-40B4-BE49-F238E27FC236}">
                <a16:creationId xmlns:a16="http://schemas.microsoft.com/office/drawing/2014/main" id="{D2DF6F41-64F9-C5E6-B121-DB46CD223EE4}"/>
              </a:ext>
            </a:extLst>
          </p:cNvPr>
          <p:cNvPicPr>
            <a:picLocks noChangeAspect="1"/>
          </p:cNvPicPr>
          <p:nvPr/>
        </p:nvPicPr>
        <p:blipFill>
          <a:blip r:embed="rId3"/>
          <a:srcRect t="14100"/>
          <a:stretch/>
        </p:blipFill>
        <p:spPr>
          <a:xfrm>
            <a:off x="2123089" y="3155781"/>
            <a:ext cx="7662041" cy="3702219"/>
          </a:xfrm>
          <a:prstGeom prst="rect">
            <a:avLst/>
          </a:prstGeom>
        </p:spPr>
      </p:pic>
    </p:spTree>
    <p:extLst>
      <p:ext uri="{BB962C8B-B14F-4D97-AF65-F5344CB8AC3E}">
        <p14:creationId xmlns:p14="http://schemas.microsoft.com/office/powerpoint/2010/main" val="4259921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4AA7A-BBD9-F499-BFB8-658B54E1FE06}"/>
            </a:ext>
          </a:extLst>
        </p:cNvPr>
        <p:cNvGrpSpPr/>
        <p:nvPr/>
      </p:nvGrpSpPr>
      <p:grpSpPr>
        <a:xfrm>
          <a:off x="0" y="0"/>
          <a:ext cx="0" cy="0"/>
          <a:chOff x="0" y="0"/>
          <a:chExt cx="0" cy="0"/>
        </a:xfrm>
      </p:grpSpPr>
      <p:sp>
        <p:nvSpPr>
          <p:cNvPr id="5" name="Content Placeholder 1">
            <a:extLst>
              <a:ext uri="{FF2B5EF4-FFF2-40B4-BE49-F238E27FC236}">
                <a16:creationId xmlns:a16="http://schemas.microsoft.com/office/drawing/2014/main" id="{6C2B0491-C364-29BE-94DB-55C672744065}"/>
              </a:ext>
            </a:extLst>
          </p:cNvPr>
          <p:cNvSpPr txBox="1">
            <a:spLocks/>
          </p:cNvSpPr>
          <p:nvPr/>
        </p:nvSpPr>
        <p:spPr>
          <a:xfrm>
            <a:off x="6172199" y="1545390"/>
            <a:ext cx="5499409" cy="4825673"/>
          </a:xfrm>
          <a:prstGeom prst="rect">
            <a:avLst/>
          </a:prstGeom>
        </p:spPr>
        <p:txBody>
          <a:bodyPr>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spcAft>
                <a:spcPts val="800"/>
              </a:spcAft>
            </a:pPr>
            <a:r>
              <a:rPr lang="en-US" dirty="0"/>
              <a:t>Cuts, threshes, and cleans grain crops in one operation </a:t>
            </a:r>
          </a:p>
          <a:p>
            <a:pPr>
              <a:spcBef>
                <a:spcPts val="800"/>
              </a:spcBef>
              <a:spcAft>
                <a:spcPts val="800"/>
              </a:spcAft>
            </a:pPr>
            <a:r>
              <a:rPr lang="en-US" b="1" dirty="0"/>
              <a:t>Best used for</a:t>
            </a:r>
            <a:r>
              <a:rPr lang="en-US" dirty="0"/>
              <a:t>: corn, soybeans, wheat and a variety of other grains</a:t>
            </a:r>
          </a:p>
          <a:p>
            <a:pPr>
              <a:spcBef>
                <a:spcPts val="800"/>
              </a:spcBef>
              <a:spcAft>
                <a:spcPts val="800"/>
              </a:spcAft>
            </a:pPr>
            <a:r>
              <a:rPr lang="en-US" b="1" dirty="0"/>
              <a:t>Key Features: </a:t>
            </a:r>
            <a:r>
              <a:rPr lang="en-US" dirty="0"/>
              <a:t>Interchangeable headers for different crops, onboard storage and automated yield monitoring</a:t>
            </a:r>
          </a:p>
          <a:p>
            <a:pPr marL="0" indent="0">
              <a:spcBef>
                <a:spcPts val="800"/>
              </a:spcBef>
              <a:spcAft>
                <a:spcPts val="800"/>
              </a:spcAft>
              <a:buNone/>
            </a:pPr>
            <a:endParaRPr lang="en-US" dirty="0"/>
          </a:p>
          <a:p>
            <a:pPr>
              <a:spcBef>
                <a:spcPts val="800"/>
              </a:spcBef>
              <a:spcAft>
                <a:spcPts val="800"/>
              </a:spcAft>
            </a:pPr>
            <a:endParaRPr lang="en-US" dirty="0"/>
          </a:p>
        </p:txBody>
      </p:sp>
      <p:sp>
        <p:nvSpPr>
          <p:cNvPr id="6" name="Title 2">
            <a:extLst>
              <a:ext uri="{FF2B5EF4-FFF2-40B4-BE49-F238E27FC236}">
                <a16:creationId xmlns:a16="http://schemas.microsoft.com/office/drawing/2014/main" id="{2967CFA2-BFEE-EBAB-D6E3-7FD4565671E8}"/>
              </a:ext>
            </a:extLst>
          </p:cNvPr>
          <p:cNvSpPr txBox="1">
            <a:spLocks/>
          </p:cNvSpPr>
          <p:nvPr/>
        </p:nvSpPr>
        <p:spPr>
          <a:xfrm>
            <a:off x="520390" y="118872"/>
            <a:ext cx="8704633" cy="1179922"/>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i="0" kern="1200">
                <a:solidFill>
                  <a:srgbClr val="FFFFFF"/>
                </a:solidFill>
                <a:effectLst>
                  <a:outerShdw blurRad="69850" dist="63500" dir="2700000" algn="tl" rotWithShape="0">
                    <a:prstClr val="black">
                      <a:alpha val="40000"/>
                    </a:prstClr>
                  </a:outerShdw>
                </a:effectLst>
                <a:latin typeface="Arial" panose="020B0604020202020204" pitchFamily="34" charset="0"/>
                <a:ea typeface="+mj-ea"/>
                <a:cs typeface="Arial" panose="020B0604020202020204" pitchFamily="34" charset="0"/>
              </a:defRPr>
            </a:lvl1pPr>
          </a:lstStyle>
          <a:p>
            <a:r>
              <a:rPr lang="en-US" dirty="0"/>
              <a:t>Combine Harvester  </a:t>
            </a:r>
          </a:p>
        </p:txBody>
      </p:sp>
      <p:pic>
        <p:nvPicPr>
          <p:cNvPr id="2" name="Picture 1">
            <a:extLst>
              <a:ext uri="{FF2B5EF4-FFF2-40B4-BE49-F238E27FC236}">
                <a16:creationId xmlns:a16="http://schemas.microsoft.com/office/drawing/2014/main" id="{EA4D657A-F5F7-FFAF-3A65-17A192FC120E}"/>
              </a:ext>
            </a:extLst>
          </p:cNvPr>
          <p:cNvPicPr>
            <a:picLocks noChangeAspect="1"/>
          </p:cNvPicPr>
          <p:nvPr/>
        </p:nvPicPr>
        <p:blipFill>
          <a:blip r:embed="rId3"/>
          <a:srcRect l="9244" r="4089"/>
          <a:stretch/>
        </p:blipFill>
        <p:spPr>
          <a:xfrm>
            <a:off x="289035" y="1842105"/>
            <a:ext cx="5691352" cy="4376852"/>
          </a:xfrm>
          <a:prstGeom prst="rect">
            <a:avLst/>
          </a:prstGeom>
        </p:spPr>
      </p:pic>
      <p:sp>
        <p:nvSpPr>
          <p:cNvPr id="4" name="TextBox 3">
            <a:extLst>
              <a:ext uri="{FF2B5EF4-FFF2-40B4-BE49-F238E27FC236}">
                <a16:creationId xmlns:a16="http://schemas.microsoft.com/office/drawing/2014/main" id="{DD6CCBB9-6801-49EC-3C3E-0F441B772DE7}"/>
              </a:ext>
            </a:extLst>
          </p:cNvPr>
          <p:cNvSpPr txBox="1"/>
          <p:nvPr/>
        </p:nvSpPr>
        <p:spPr>
          <a:xfrm>
            <a:off x="289035" y="6432993"/>
            <a:ext cx="6129668" cy="369332"/>
          </a:xfrm>
          <a:prstGeom prst="rect">
            <a:avLst/>
          </a:prstGeom>
          <a:noFill/>
        </p:spPr>
        <p:txBody>
          <a:bodyPr wrap="square">
            <a:spAutoFit/>
          </a:bodyPr>
          <a:lstStyle/>
          <a:p>
            <a:r>
              <a:rPr lang="en-US" dirty="0">
                <a:hlinkClick r:id="rId4"/>
              </a:rPr>
              <a:t>John Deere X9 Combine how it works animation</a:t>
            </a:r>
            <a:endParaRPr lang="en-US" dirty="0"/>
          </a:p>
        </p:txBody>
      </p:sp>
    </p:spTree>
    <p:extLst>
      <p:ext uri="{BB962C8B-B14F-4D97-AF65-F5344CB8AC3E}">
        <p14:creationId xmlns:p14="http://schemas.microsoft.com/office/powerpoint/2010/main" val="3051276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EE39A-B67D-5CA2-2562-C3DDC2182A42}"/>
              </a:ext>
            </a:extLst>
          </p:cNvPr>
          <p:cNvSpPr>
            <a:spLocks noGrp="1"/>
          </p:cNvSpPr>
          <p:nvPr>
            <p:ph type="title"/>
          </p:nvPr>
        </p:nvSpPr>
        <p:spPr/>
        <p:txBody>
          <a:bodyPr/>
          <a:lstStyle/>
          <a:p>
            <a:r>
              <a:rPr lang="en-US" dirty="0"/>
              <a:t>Draper head vs Corn head</a:t>
            </a:r>
          </a:p>
        </p:txBody>
      </p:sp>
      <p:pic>
        <p:nvPicPr>
          <p:cNvPr id="5" name="Picture 4">
            <a:extLst>
              <a:ext uri="{FF2B5EF4-FFF2-40B4-BE49-F238E27FC236}">
                <a16:creationId xmlns:a16="http://schemas.microsoft.com/office/drawing/2014/main" id="{E7334027-A242-2DE3-C8EC-E7820CB08F4B}"/>
              </a:ext>
            </a:extLst>
          </p:cNvPr>
          <p:cNvPicPr>
            <a:picLocks noChangeAspect="1"/>
          </p:cNvPicPr>
          <p:nvPr/>
        </p:nvPicPr>
        <p:blipFill>
          <a:blip r:embed="rId3"/>
          <a:srcRect l="10215" r="11664"/>
          <a:stretch/>
        </p:blipFill>
        <p:spPr>
          <a:xfrm>
            <a:off x="418945" y="1306211"/>
            <a:ext cx="5486400" cy="3083540"/>
          </a:xfrm>
          <a:prstGeom prst="rect">
            <a:avLst/>
          </a:prstGeom>
        </p:spPr>
      </p:pic>
      <p:pic>
        <p:nvPicPr>
          <p:cNvPr id="8" name="Content Placeholder 7">
            <a:extLst>
              <a:ext uri="{FF2B5EF4-FFF2-40B4-BE49-F238E27FC236}">
                <a16:creationId xmlns:a16="http://schemas.microsoft.com/office/drawing/2014/main" id="{86B4100A-6788-8CD2-12F3-CB4A4CF0639C}"/>
              </a:ext>
            </a:extLst>
          </p:cNvPr>
          <p:cNvPicPr>
            <a:picLocks noGrp="1" noChangeAspect="1"/>
          </p:cNvPicPr>
          <p:nvPr>
            <p:ph idx="1"/>
          </p:nvPr>
        </p:nvPicPr>
        <p:blipFill>
          <a:blip r:embed="rId4"/>
          <a:stretch>
            <a:fillRect/>
          </a:stretch>
        </p:blipFill>
        <p:spPr>
          <a:xfrm>
            <a:off x="6286657" y="1298794"/>
            <a:ext cx="5486400" cy="3086854"/>
          </a:xfrm>
          <a:prstGeom prst="rect">
            <a:avLst/>
          </a:prstGeom>
        </p:spPr>
      </p:pic>
      <p:sp>
        <p:nvSpPr>
          <p:cNvPr id="9" name="Content Placeholder 1">
            <a:extLst>
              <a:ext uri="{FF2B5EF4-FFF2-40B4-BE49-F238E27FC236}">
                <a16:creationId xmlns:a16="http://schemas.microsoft.com/office/drawing/2014/main" id="{1503EB19-96DF-8942-FA63-D74A694D073C}"/>
              </a:ext>
            </a:extLst>
          </p:cNvPr>
          <p:cNvSpPr txBox="1">
            <a:spLocks/>
          </p:cNvSpPr>
          <p:nvPr/>
        </p:nvSpPr>
        <p:spPr>
          <a:xfrm>
            <a:off x="128752" y="4486618"/>
            <a:ext cx="5967250" cy="213034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spcAft>
                <a:spcPts val="800"/>
              </a:spcAft>
            </a:pPr>
            <a:r>
              <a:rPr lang="en-US" dirty="0"/>
              <a:t>Uses a series of sickle blades and belts to gently cut and move crops to the center of the head before entering the combine </a:t>
            </a:r>
          </a:p>
          <a:p>
            <a:pPr>
              <a:spcBef>
                <a:spcPts val="800"/>
              </a:spcBef>
              <a:spcAft>
                <a:spcPts val="800"/>
              </a:spcAft>
            </a:pPr>
            <a:r>
              <a:rPr lang="en-US" dirty="0"/>
              <a:t>Best used for small grains like wheat, canola, and soybeans</a:t>
            </a:r>
          </a:p>
          <a:p>
            <a:pPr marL="0" indent="0">
              <a:spcBef>
                <a:spcPts val="800"/>
              </a:spcBef>
              <a:spcAft>
                <a:spcPts val="800"/>
              </a:spcAft>
              <a:buNone/>
            </a:pPr>
            <a:endParaRPr lang="en-US" dirty="0"/>
          </a:p>
          <a:p>
            <a:pPr>
              <a:spcBef>
                <a:spcPts val="800"/>
              </a:spcBef>
              <a:spcAft>
                <a:spcPts val="800"/>
              </a:spcAft>
            </a:pPr>
            <a:endParaRPr lang="en-US" dirty="0"/>
          </a:p>
        </p:txBody>
      </p:sp>
      <p:sp>
        <p:nvSpPr>
          <p:cNvPr id="10" name="Content Placeholder 1">
            <a:extLst>
              <a:ext uri="{FF2B5EF4-FFF2-40B4-BE49-F238E27FC236}">
                <a16:creationId xmlns:a16="http://schemas.microsoft.com/office/drawing/2014/main" id="{2396DADB-0772-1B45-56A7-D54E4D15D8B4}"/>
              </a:ext>
            </a:extLst>
          </p:cNvPr>
          <p:cNvSpPr txBox="1">
            <a:spLocks/>
          </p:cNvSpPr>
          <p:nvPr/>
        </p:nvSpPr>
        <p:spPr>
          <a:xfrm>
            <a:off x="6096000" y="4486618"/>
            <a:ext cx="5967250" cy="2130342"/>
          </a:xfrm>
          <a:prstGeom prst="rect">
            <a:avLst/>
          </a:prstGeom>
        </p:spPr>
        <p:txBody>
          <a:bodyPr>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spcAft>
                <a:spcPts val="800"/>
              </a:spcAft>
            </a:pPr>
            <a:r>
              <a:rPr lang="en-US" sz="2600" dirty="0"/>
              <a:t>Uses rotating stalk rolls to pull corn stalks downward, stripping the ears off and directing them into the combine </a:t>
            </a:r>
          </a:p>
          <a:p>
            <a:pPr>
              <a:spcBef>
                <a:spcPts val="800"/>
              </a:spcBef>
              <a:spcAft>
                <a:spcPts val="800"/>
              </a:spcAft>
            </a:pPr>
            <a:r>
              <a:rPr lang="en-US" sz="2600" dirty="0"/>
              <a:t>Best used for harvesting corn</a:t>
            </a:r>
          </a:p>
        </p:txBody>
      </p:sp>
      <p:sp>
        <p:nvSpPr>
          <p:cNvPr id="12" name="TextBox 11">
            <a:extLst>
              <a:ext uri="{FF2B5EF4-FFF2-40B4-BE49-F238E27FC236}">
                <a16:creationId xmlns:a16="http://schemas.microsoft.com/office/drawing/2014/main" id="{C32299B5-63A4-1D35-8ADB-979756C7D5EE}"/>
              </a:ext>
            </a:extLst>
          </p:cNvPr>
          <p:cNvSpPr txBox="1"/>
          <p:nvPr/>
        </p:nvSpPr>
        <p:spPr>
          <a:xfrm>
            <a:off x="6300105" y="1306211"/>
            <a:ext cx="6129668" cy="369332"/>
          </a:xfrm>
          <a:prstGeom prst="rect">
            <a:avLst/>
          </a:prstGeom>
          <a:noFill/>
        </p:spPr>
        <p:txBody>
          <a:bodyPr wrap="square">
            <a:spAutoFit/>
          </a:bodyPr>
          <a:lstStyle/>
          <a:p>
            <a:r>
              <a:rPr lang="en-US" dirty="0">
                <a:hlinkClick r:id="rId5"/>
              </a:rPr>
              <a:t>CLAAS CORIO CONSPEED - YouTube</a:t>
            </a:r>
            <a:endParaRPr lang="en-US" dirty="0"/>
          </a:p>
        </p:txBody>
      </p:sp>
      <p:sp>
        <p:nvSpPr>
          <p:cNvPr id="14" name="TextBox 13">
            <a:extLst>
              <a:ext uri="{FF2B5EF4-FFF2-40B4-BE49-F238E27FC236}">
                <a16:creationId xmlns:a16="http://schemas.microsoft.com/office/drawing/2014/main" id="{344D917D-F6EF-ED4E-7EF9-90E60FF8F9E0}"/>
              </a:ext>
            </a:extLst>
          </p:cNvPr>
          <p:cNvSpPr txBox="1"/>
          <p:nvPr/>
        </p:nvSpPr>
        <p:spPr>
          <a:xfrm>
            <a:off x="418943" y="1306211"/>
            <a:ext cx="6246626" cy="369332"/>
          </a:xfrm>
          <a:prstGeom prst="rect">
            <a:avLst/>
          </a:prstGeom>
          <a:noFill/>
        </p:spPr>
        <p:txBody>
          <a:bodyPr wrap="square">
            <a:spAutoFit/>
          </a:bodyPr>
          <a:lstStyle/>
          <a:p>
            <a:r>
              <a:rPr lang="en-US" dirty="0">
                <a:hlinkClick r:id="rId6"/>
              </a:rPr>
              <a:t>John Deere | 600FD </a:t>
            </a:r>
            <a:r>
              <a:rPr lang="en-US" dirty="0" err="1">
                <a:hlinkClick r:id="rId6"/>
              </a:rPr>
              <a:t>hydraFlex</a:t>
            </a:r>
            <a:r>
              <a:rPr lang="en-US" dirty="0">
                <a:hlinkClick r:id="rId6"/>
              </a:rPr>
              <a:t> Draper Platform</a:t>
            </a:r>
            <a:endParaRPr lang="en-US" dirty="0"/>
          </a:p>
        </p:txBody>
      </p:sp>
    </p:spTree>
    <p:extLst>
      <p:ext uri="{BB962C8B-B14F-4D97-AF65-F5344CB8AC3E}">
        <p14:creationId xmlns:p14="http://schemas.microsoft.com/office/powerpoint/2010/main" val="1689132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923F6-63F5-4204-3153-646C4EBE58B8}"/>
            </a:ext>
          </a:extLst>
        </p:cNvPr>
        <p:cNvGrpSpPr/>
        <p:nvPr/>
      </p:nvGrpSpPr>
      <p:grpSpPr>
        <a:xfrm>
          <a:off x="0" y="0"/>
          <a:ext cx="0" cy="0"/>
          <a:chOff x="0" y="0"/>
          <a:chExt cx="0" cy="0"/>
        </a:xfrm>
      </p:grpSpPr>
      <p:sp>
        <p:nvSpPr>
          <p:cNvPr id="5" name="Content Placeholder 1">
            <a:extLst>
              <a:ext uri="{FF2B5EF4-FFF2-40B4-BE49-F238E27FC236}">
                <a16:creationId xmlns:a16="http://schemas.microsoft.com/office/drawing/2014/main" id="{23ACA14D-147B-8872-1E2B-964904CCAB99}"/>
              </a:ext>
            </a:extLst>
          </p:cNvPr>
          <p:cNvSpPr txBox="1">
            <a:spLocks/>
          </p:cNvSpPr>
          <p:nvPr/>
        </p:nvSpPr>
        <p:spPr>
          <a:xfrm>
            <a:off x="6172199" y="1545390"/>
            <a:ext cx="5499409" cy="4825673"/>
          </a:xfrm>
          <a:prstGeom prst="rect">
            <a:avLst/>
          </a:prstGeom>
        </p:spPr>
        <p:txBody>
          <a:bodyPr>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spcAft>
                <a:spcPts val="800"/>
              </a:spcAft>
            </a:pPr>
            <a:r>
              <a:rPr lang="en-US" dirty="0"/>
              <a:t>Specially designed to harvest seed corn while maintaining kernel integrity </a:t>
            </a:r>
          </a:p>
          <a:p>
            <a:pPr>
              <a:spcBef>
                <a:spcPts val="800"/>
              </a:spcBef>
              <a:spcAft>
                <a:spcPts val="800"/>
              </a:spcAft>
            </a:pPr>
            <a:r>
              <a:rPr lang="en-US" b="1" dirty="0"/>
              <a:t>Best used for</a:t>
            </a:r>
            <a:r>
              <a:rPr lang="en-US" dirty="0"/>
              <a:t>: Seed corn production</a:t>
            </a:r>
          </a:p>
          <a:p>
            <a:pPr>
              <a:spcBef>
                <a:spcPts val="800"/>
              </a:spcBef>
              <a:spcAft>
                <a:spcPts val="800"/>
              </a:spcAft>
            </a:pPr>
            <a:r>
              <a:rPr lang="en-US" b="1" dirty="0"/>
              <a:t>Key Features: </a:t>
            </a:r>
            <a:r>
              <a:rPr lang="en-US" dirty="0"/>
              <a:t>Non-destructive, whole ear picking mechanisms, specialized husking beds, gentle handling to reserve seed viability.  </a:t>
            </a:r>
          </a:p>
          <a:p>
            <a:pPr marL="0" indent="0">
              <a:spcBef>
                <a:spcPts val="800"/>
              </a:spcBef>
              <a:spcAft>
                <a:spcPts val="800"/>
              </a:spcAft>
              <a:buNone/>
            </a:pPr>
            <a:endParaRPr lang="en-US" dirty="0"/>
          </a:p>
          <a:p>
            <a:pPr>
              <a:spcBef>
                <a:spcPts val="800"/>
              </a:spcBef>
              <a:spcAft>
                <a:spcPts val="800"/>
              </a:spcAft>
            </a:pPr>
            <a:endParaRPr lang="en-US" dirty="0"/>
          </a:p>
        </p:txBody>
      </p:sp>
      <p:sp>
        <p:nvSpPr>
          <p:cNvPr id="6" name="Title 2">
            <a:extLst>
              <a:ext uri="{FF2B5EF4-FFF2-40B4-BE49-F238E27FC236}">
                <a16:creationId xmlns:a16="http://schemas.microsoft.com/office/drawing/2014/main" id="{E1378D26-DB1D-BB70-676B-D6412E219179}"/>
              </a:ext>
            </a:extLst>
          </p:cNvPr>
          <p:cNvSpPr txBox="1">
            <a:spLocks/>
          </p:cNvSpPr>
          <p:nvPr/>
        </p:nvSpPr>
        <p:spPr>
          <a:xfrm>
            <a:off x="520390" y="118872"/>
            <a:ext cx="8704633" cy="1179922"/>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i="0" kern="1200">
                <a:solidFill>
                  <a:srgbClr val="FFFFFF"/>
                </a:solidFill>
                <a:effectLst>
                  <a:outerShdw blurRad="69850" dist="63500" dir="2700000" algn="tl" rotWithShape="0">
                    <a:prstClr val="black">
                      <a:alpha val="40000"/>
                    </a:prstClr>
                  </a:outerShdw>
                </a:effectLst>
                <a:latin typeface="Arial" panose="020B0604020202020204" pitchFamily="34" charset="0"/>
                <a:ea typeface="+mj-ea"/>
                <a:cs typeface="Arial" panose="020B0604020202020204" pitchFamily="34" charset="0"/>
              </a:defRPr>
            </a:lvl1pPr>
          </a:lstStyle>
          <a:p>
            <a:r>
              <a:rPr lang="en-US" dirty="0"/>
              <a:t>Seed Corn Harvester  </a:t>
            </a:r>
          </a:p>
        </p:txBody>
      </p:sp>
      <p:pic>
        <p:nvPicPr>
          <p:cNvPr id="1026" name="Picture 2" descr="Seed Solutions - Oxbo International">
            <a:extLst>
              <a:ext uri="{FF2B5EF4-FFF2-40B4-BE49-F238E27FC236}">
                <a16:creationId xmlns:a16="http://schemas.microsoft.com/office/drawing/2014/main" id="{5068956E-B911-E7B6-4177-D02FCA5C0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64" y="2238703"/>
            <a:ext cx="5927835" cy="39518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2A6895-9CBE-284F-DF46-2C5A19EC5905}"/>
              </a:ext>
            </a:extLst>
          </p:cNvPr>
          <p:cNvSpPr txBox="1"/>
          <p:nvPr/>
        </p:nvSpPr>
        <p:spPr>
          <a:xfrm>
            <a:off x="244364" y="6432993"/>
            <a:ext cx="6129668" cy="369332"/>
          </a:xfrm>
          <a:prstGeom prst="rect">
            <a:avLst/>
          </a:prstGeom>
          <a:noFill/>
        </p:spPr>
        <p:txBody>
          <a:bodyPr wrap="square">
            <a:spAutoFit/>
          </a:bodyPr>
          <a:lstStyle/>
          <a:p>
            <a:r>
              <a:rPr lang="en-US" dirty="0">
                <a:hlinkClick r:id="rId4"/>
              </a:rPr>
              <a:t>8840 Revolutionary Seed Corn Harvester</a:t>
            </a:r>
            <a:endParaRPr lang="en-US" dirty="0"/>
          </a:p>
        </p:txBody>
      </p:sp>
    </p:spTree>
    <p:extLst>
      <p:ext uri="{BB962C8B-B14F-4D97-AF65-F5344CB8AC3E}">
        <p14:creationId xmlns:p14="http://schemas.microsoft.com/office/powerpoint/2010/main" val="59647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7D64C-0FB7-4E80-CB91-CDF68251FAD8}"/>
            </a:ext>
          </a:extLst>
        </p:cNvPr>
        <p:cNvGrpSpPr/>
        <p:nvPr/>
      </p:nvGrpSpPr>
      <p:grpSpPr>
        <a:xfrm>
          <a:off x="0" y="0"/>
          <a:ext cx="0" cy="0"/>
          <a:chOff x="0" y="0"/>
          <a:chExt cx="0" cy="0"/>
        </a:xfrm>
      </p:grpSpPr>
      <p:sp>
        <p:nvSpPr>
          <p:cNvPr id="5" name="Content Placeholder 1">
            <a:extLst>
              <a:ext uri="{FF2B5EF4-FFF2-40B4-BE49-F238E27FC236}">
                <a16:creationId xmlns:a16="http://schemas.microsoft.com/office/drawing/2014/main" id="{C9CC37E4-C191-AD44-3B2C-4977402868E2}"/>
              </a:ext>
            </a:extLst>
          </p:cNvPr>
          <p:cNvSpPr txBox="1">
            <a:spLocks/>
          </p:cNvSpPr>
          <p:nvPr/>
        </p:nvSpPr>
        <p:spPr>
          <a:xfrm>
            <a:off x="6172199" y="1545390"/>
            <a:ext cx="5499409" cy="4825673"/>
          </a:xfrm>
          <a:prstGeom prst="rect">
            <a:avLst/>
          </a:prstGeom>
        </p:spPr>
        <p:txBody>
          <a:bodyPr>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spcAft>
                <a:spcPts val="800"/>
              </a:spcAft>
            </a:pPr>
            <a:r>
              <a:rPr lang="en-US" dirty="0"/>
              <a:t>Cuts and chops forage crops for silage, ensuring optimal feed quality </a:t>
            </a:r>
          </a:p>
          <a:p>
            <a:pPr>
              <a:spcBef>
                <a:spcPts val="800"/>
              </a:spcBef>
              <a:spcAft>
                <a:spcPts val="800"/>
              </a:spcAft>
            </a:pPr>
            <a:r>
              <a:rPr lang="en-US" b="1" dirty="0"/>
              <a:t>Best used for</a:t>
            </a:r>
            <a:r>
              <a:rPr lang="en-US" dirty="0"/>
              <a:t>: corn silage, alfalfa, grasses </a:t>
            </a:r>
          </a:p>
          <a:p>
            <a:pPr>
              <a:spcBef>
                <a:spcPts val="800"/>
              </a:spcBef>
              <a:spcAft>
                <a:spcPts val="800"/>
              </a:spcAft>
            </a:pPr>
            <a:r>
              <a:rPr lang="en-US" b="1" dirty="0"/>
              <a:t>Key Features: </a:t>
            </a:r>
            <a:r>
              <a:rPr lang="en-US" dirty="0"/>
              <a:t>High capacity chopping system and adjustable cutting length</a:t>
            </a:r>
          </a:p>
          <a:p>
            <a:pPr marL="0" indent="0">
              <a:spcBef>
                <a:spcPts val="800"/>
              </a:spcBef>
              <a:spcAft>
                <a:spcPts val="800"/>
              </a:spcAft>
              <a:buNone/>
            </a:pPr>
            <a:endParaRPr lang="en-US" dirty="0"/>
          </a:p>
          <a:p>
            <a:pPr>
              <a:spcBef>
                <a:spcPts val="800"/>
              </a:spcBef>
              <a:spcAft>
                <a:spcPts val="800"/>
              </a:spcAft>
            </a:pPr>
            <a:endParaRPr lang="en-US" dirty="0"/>
          </a:p>
        </p:txBody>
      </p:sp>
      <p:sp>
        <p:nvSpPr>
          <p:cNvPr id="6" name="Title 2">
            <a:extLst>
              <a:ext uri="{FF2B5EF4-FFF2-40B4-BE49-F238E27FC236}">
                <a16:creationId xmlns:a16="http://schemas.microsoft.com/office/drawing/2014/main" id="{E8C7113D-5354-4642-62E9-37A5FE72168E}"/>
              </a:ext>
            </a:extLst>
          </p:cNvPr>
          <p:cNvSpPr txBox="1">
            <a:spLocks/>
          </p:cNvSpPr>
          <p:nvPr/>
        </p:nvSpPr>
        <p:spPr>
          <a:xfrm>
            <a:off x="520390" y="118872"/>
            <a:ext cx="8704633" cy="1179922"/>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i="0" kern="1200">
                <a:solidFill>
                  <a:srgbClr val="FFFFFF"/>
                </a:solidFill>
                <a:effectLst>
                  <a:outerShdw blurRad="69850" dist="63500" dir="2700000" algn="tl" rotWithShape="0">
                    <a:prstClr val="black">
                      <a:alpha val="40000"/>
                    </a:prstClr>
                  </a:outerShdw>
                </a:effectLst>
                <a:latin typeface="Arial" panose="020B0604020202020204" pitchFamily="34" charset="0"/>
                <a:ea typeface="+mj-ea"/>
                <a:cs typeface="Arial" panose="020B0604020202020204" pitchFamily="34" charset="0"/>
              </a:defRPr>
            </a:lvl1pPr>
          </a:lstStyle>
          <a:p>
            <a:r>
              <a:rPr lang="en-US" dirty="0"/>
              <a:t>Forage Harvester </a:t>
            </a:r>
          </a:p>
        </p:txBody>
      </p:sp>
      <p:pic>
        <p:nvPicPr>
          <p:cNvPr id="4" name="Picture 3">
            <a:extLst>
              <a:ext uri="{FF2B5EF4-FFF2-40B4-BE49-F238E27FC236}">
                <a16:creationId xmlns:a16="http://schemas.microsoft.com/office/drawing/2014/main" id="{4065B12A-6482-BEB1-D342-5B39BE7A19C4}"/>
              </a:ext>
            </a:extLst>
          </p:cNvPr>
          <p:cNvPicPr>
            <a:picLocks noChangeAspect="1"/>
          </p:cNvPicPr>
          <p:nvPr/>
        </p:nvPicPr>
        <p:blipFill>
          <a:blip r:embed="rId3"/>
          <a:srcRect l="16048" r="11800"/>
          <a:stretch/>
        </p:blipFill>
        <p:spPr>
          <a:xfrm>
            <a:off x="458606" y="1870841"/>
            <a:ext cx="5561196" cy="4335517"/>
          </a:xfrm>
          <a:prstGeom prst="rect">
            <a:avLst/>
          </a:prstGeom>
        </p:spPr>
      </p:pic>
      <p:sp>
        <p:nvSpPr>
          <p:cNvPr id="3" name="TextBox 2">
            <a:extLst>
              <a:ext uri="{FF2B5EF4-FFF2-40B4-BE49-F238E27FC236}">
                <a16:creationId xmlns:a16="http://schemas.microsoft.com/office/drawing/2014/main" id="{85D7D744-398C-C5AC-9DCC-E7C0C8FA999A}"/>
              </a:ext>
            </a:extLst>
          </p:cNvPr>
          <p:cNvSpPr txBox="1"/>
          <p:nvPr/>
        </p:nvSpPr>
        <p:spPr>
          <a:xfrm>
            <a:off x="174370" y="6369796"/>
            <a:ext cx="6129668" cy="369332"/>
          </a:xfrm>
          <a:prstGeom prst="rect">
            <a:avLst/>
          </a:prstGeom>
          <a:noFill/>
        </p:spPr>
        <p:txBody>
          <a:bodyPr wrap="square">
            <a:spAutoFit/>
          </a:bodyPr>
          <a:lstStyle/>
          <a:p>
            <a:r>
              <a:rPr lang="en-US" dirty="0">
                <a:hlinkClick r:id="rId4"/>
              </a:rPr>
              <a:t>John Deere | 9000 Series Animation </a:t>
            </a:r>
            <a:r>
              <a:rPr lang="en-US" dirty="0" err="1">
                <a:hlinkClick r:id="rId4"/>
              </a:rPr>
              <a:t>Cropflow</a:t>
            </a:r>
            <a:endParaRPr lang="en-US" dirty="0"/>
          </a:p>
        </p:txBody>
      </p:sp>
    </p:spTree>
    <p:extLst>
      <p:ext uri="{BB962C8B-B14F-4D97-AF65-F5344CB8AC3E}">
        <p14:creationId xmlns:p14="http://schemas.microsoft.com/office/powerpoint/2010/main" val="2810018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335D-CCC9-511D-D20E-F82062380C17}"/>
            </a:ext>
          </a:extLst>
        </p:cNvPr>
        <p:cNvGrpSpPr/>
        <p:nvPr/>
      </p:nvGrpSpPr>
      <p:grpSpPr>
        <a:xfrm>
          <a:off x="0" y="0"/>
          <a:ext cx="0" cy="0"/>
          <a:chOff x="0" y="0"/>
          <a:chExt cx="0" cy="0"/>
        </a:xfrm>
      </p:grpSpPr>
      <p:sp>
        <p:nvSpPr>
          <p:cNvPr id="5" name="Content Placeholder 1">
            <a:extLst>
              <a:ext uri="{FF2B5EF4-FFF2-40B4-BE49-F238E27FC236}">
                <a16:creationId xmlns:a16="http://schemas.microsoft.com/office/drawing/2014/main" id="{C131E610-A8A7-B5A3-1063-53685AE706BD}"/>
              </a:ext>
            </a:extLst>
          </p:cNvPr>
          <p:cNvSpPr txBox="1">
            <a:spLocks/>
          </p:cNvSpPr>
          <p:nvPr/>
        </p:nvSpPr>
        <p:spPr>
          <a:xfrm>
            <a:off x="6172199" y="1545390"/>
            <a:ext cx="5499409" cy="4825673"/>
          </a:xfrm>
          <a:prstGeom prst="rect">
            <a:avLst/>
          </a:prstGeom>
        </p:spPr>
        <p:txBody>
          <a:bodyPr>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spcAft>
                <a:spcPts val="800"/>
              </a:spcAft>
            </a:pPr>
            <a:r>
              <a:rPr lang="en-US" dirty="0"/>
              <a:t>Rolls cut hay, straw or silage into cylindrical bales for storage and/or transport </a:t>
            </a:r>
          </a:p>
          <a:p>
            <a:pPr>
              <a:spcBef>
                <a:spcPts val="800"/>
              </a:spcBef>
              <a:spcAft>
                <a:spcPts val="800"/>
              </a:spcAft>
            </a:pPr>
            <a:r>
              <a:rPr lang="en-US" b="1" dirty="0"/>
              <a:t>Best used for</a:t>
            </a:r>
            <a:r>
              <a:rPr lang="en-US" dirty="0"/>
              <a:t>: Hay, straw forage crops</a:t>
            </a:r>
          </a:p>
          <a:p>
            <a:pPr>
              <a:spcBef>
                <a:spcPts val="800"/>
              </a:spcBef>
              <a:spcAft>
                <a:spcPts val="800"/>
              </a:spcAft>
            </a:pPr>
            <a:r>
              <a:rPr lang="en-US" b="1" dirty="0"/>
              <a:t>Key Features: </a:t>
            </a:r>
            <a:r>
              <a:rPr lang="en-US" dirty="0"/>
              <a:t>Variable or fixed chamber designs, net or twine wrapping options, adjustable bale diameters </a:t>
            </a:r>
          </a:p>
          <a:p>
            <a:pPr marL="0" indent="0">
              <a:spcBef>
                <a:spcPts val="800"/>
              </a:spcBef>
              <a:spcAft>
                <a:spcPts val="800"/>
              </a:spcAft>
              <a:buNone/>
            </a:pPr>
            <a:endParaRPr lang="en-US" dirty="0"/>
          </a:p>
          <a:p>
            <a:pPr>
              <a:spcBef>
                <a:spcPts val="800"/>
              </a:spcBef>
              <a:spcAft>
                <a:spcPts val="800"/>
              </a:spcAft>
            </a:pPr>
            <a:endParaRPr lang="en-US" dirty="0"/>
          </a:p>
        </p:txBody>
      </p:sp>
      <p:sp>
        <p:nvSpPr>
          <p:cNvPr id="6" name="Title 2">
            <a:extLst>
              <a:ext uri="{FF2B5EF4-FFF2-40B4-BE49-F238E27FC236}">
                <a16:creationId xmlns:a16="http://schemas.microsoft.com/office/drawing/2014/main" id="{2C4403A0-C84A-11F2-E716-893D84C3E329}"/>
              </a:ext>
            </a:extLst>
          </p:cNvPr>
          <p:cNvSpPr txBox="1">
            <a:spLocks/>
          </p:cNvSpPr>
          <p:nvPr/>
        </p:nvSpPr>
        <p:spPr>
          <a:xfrm>
            <a:off x="520390" y="118872"/>
            <a:ext cx="8704633" cy="1179922"/>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i="0" kern="1200">
                <a:solidFill>
                  <a:srgbClr val="FFFFFF"/>
                </a:solidFill>
                <a:effectLst>
                  <a:outerShdw blurRad="69850" dist="63500" dir="2700000" algn="tl" rotWithShape="0">
                    <a:prstClr val="black">
                      <a:alpha val="40000"/>
                    </a:prstClr>
                  </a:outerShdw>
                </a:effectLst>
                <a:latin typeface="Arial" panose="020B0604020202020204" pitchFamily="34" charset="0"/>
                <a:ea typeface="+mj-ea"/>
                <a:cs typeface="Arial" panose="020B0604020202020204" pitchFamily="34" charset="0"/>
              </a:defRPr>
            </a:lvl1pPr>
          </a:lstStyle>
          <a:p>
            <a:r>
              <a:rPr lang="en-US" dirty="0"/>
              <a:t>Round Balers</a:t>
            </a:r>
          </a:p>
        </p:txBody>
      </p:sp>
      <p:pic>
        <p:nvPicPr>
          <p:cNvPr id="2" name="Picture 1">
            <a:extLst>
              <a:ext uri="{FF2B5EF4-FFF2-40B4-BE49-F238E27FC236}">
                <a16:creationId xmlns:a16="http://schemas.microsoft.com/office/drawing/2014/main" id="{E1D33951-4CE5-0D02-B754-F639105DF41A}"/>
              </a:ext>
            </a:extLst>
          </p:cNvPr>
          <p:cNvPicPr>
            <a:picLocks noChangeAspect="1"/>
          </p:cNvPicPr>
          <p:nvPr/>
        </p:nvPicPr>
        <p:blipFill>
          <a:blip r:embed="rId3"/>
          <a:srcRect l="13716" r="10203"/>
          <a:stretch/>
        </p:blipFill>
        <p:spPr>
          <a:xfrm>
            <a:off x="341585" y="1674853"/>
            <a:ext cx="5307725" cy="4763341"/>
          </a:xfrm>
          <a:prstGeom prst="rect">
            <a:avLst/>
          </a:prstGeom>
        </p:spPr>
      </p:pic>
      <p:sp>
        <p:nvSpPr>
          <p:cNvPr id="4" name="TextBox 3">
            <a:extLst>
              <a:ext uri="{FF2B5EF4-FFF2-40B4-BE49-F238E27FC236}">
                <a16:creationId xmlns:a16="http://schemas.microsoft.com/office/drawing/2014/main" id="{6F2CB5F0-DDA5-A3C2-1EC0-3756167265DA}"/>
              </a:ext>
            </a:extLst>
          </p:cNvPr>
          <p:cNvSpPr txBox="1"/>
          <p:nvPr/>
        </p:nvSpPr>
        <p:spPr>
          <a:xfrm>
            <a:off x="130249" y="6444921"/>
            <a:ext cx="6129668" cy="369332"/>
          </a:xfrm>
          <a:prstGeom prst="rect">
            <a:avLst/>
          </a:prstGeom>
          <a:noFill/>
        </p:spPr>
        <p:txBody>
          <a:bodyPr wrap="square">
            <a:spAutoFit/>
          </a:bodyPr>
          <a:lstStyle/>
          <a:p>
            <a:r>
              <a:rPr lang="en-US" dirty="0">
                <a:hlinkClick r:id="rId4"/>
              </a:rPr>
              <a:t>Massey Ferguson 2800 Baler Animation - YouTube</a:t>
            </a:r>
            <a:endParaRPr lang="en-US" dirty="0"/>
          </a:p>
        </p:txBody>
      </p:sp>
    </p:spTree>
    <p:extLst>
      <p:ext uri="{BB962C8B-B14F-4D97-AF65-F5344CB8AC3E}">
        <p14:creationId xmlns:p14="http://schemas.microsoft.com/office/powerpoint/2010/main" val="4063569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51A3D-58D7-116A-89BD-3E32384D1CAC}"/>
            </a:ext>
          </a:extLst>
        </p:cNvPr>
        <p:cNvGrpSpPr/>
        <p:nvPr/>
      </p:nvGrpSpPr>
      <p:grpSpPr>
        <a:xfrm>
          <a:off x="0" y="0"/>
          <a:ext cx="0" cy="0"/>
          <a:chOff x="0" y="0"/>
          <a:chExt cx="0" cy="0"/>
        </a:xfrm>
      </p:grpSpPr>
      <p:sp>
        <p:nvSpPr>
          <p:cNvPr id="5" name="Content Placeholder 1">
            <a:extLst>
              <a:ext uri="{FF2B5EF4-FFF2-40B4-BE49-F238E27FC236}">
                <a16:creationId xmlns:a16="http://schemas.microsoft.com/office/drawing/2014/main" id="{99B52C09-A118-257A-3F92-0358AD425C3C}"/>
              </a:ext>
            </a:extLst>
          </p:cNvPr>
          <p:cNvSpPr txBox="1">
            <a:spLocks/>
          </p:cNvSpPr>
          <p:nvPr/>
        </p:nvSpPr>
        <p:spPr>
          <a:xfrm>
            <a:off x="6172199" y="1545390"/>
            <a:ext cx="5499409" cy="4825673"/>
          </a:xfrm>
          <a:prstGeom prst="rect">
            <a:avLst/>
          </a:prstGeom>
        </p:spPr>
        <p:txBody>
          <a:bodyPr>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spcAft>
                <a:spcPts val="800"/>
              </a:spcAft>
            </a:pPr>
            <a:r>
              <a:rPr lang="en-US" dirty="0"/>
              <a:t>Compresses hay, straw, or silage into rectangular bales for easier stacking and transport</a:t>
            </a:r>
          </a:p>
          <a:p>
            <a:pPr>
              <a:spcBef>
                <a:spcPts val="800"/>
              </a:spcBef>
              <a:spcAft>
                <a:spcPts val="800"/>
              </a:spcAft>
            </a:pPr>
            <a:r>
              <a:rPr lang="en-US" b="1" dirty="0"/>
              <a:t>Best used for</a:t>
            </a:r>
            <a:r>
              <a:rPr lang="en-US" dirty="0"/>
              <a:t>: Hay, straw forage crops</a:t>
            </a:r>
          </a:p>
          <a:p>
            <a:pPr>
              <a:spcBef>
                <a:spcPts val="800"/>
              </a:spcBef>
              <a:spcAft>
                <a:spcPts val="800"/>
              </a:spcAft>
            </a:pPr>
            <a:r>
              <a:rPr lang="en-US" b="1" dirty="0"/>
              <a:t>Key Features: </a:t>
            </a:r>
            <a:r>
              <a:rPr lang="en-US" dirty="0"/>
              <a:t>Consistent bale shape, high-density packing, automated tying twine tying systems</a:t>
            </a:r>
          </a:p>
          <a:p>
            <a:pPr marL="0" indent="0">
              <a:spcBef>
                <a:spcPts val="800"/>
              </a:spcBef>
              <a:spcAft>
                <a:spcPts val="800"/>
              </a:spcAft>
              <a:buNone/>
            </a:pPr>
            <a:endParaRPr lang="en-US" dirty="0"/>
          </a:p>
          <a:p>
            <a:pPr>
              <a:spcBef>
                <a:spcPts val="800"/>
              </a:spcBef>
              <a:spcAft>
                <a:spcPts val="800"/>
              </a:spcAft>
            </a:pPr>
            <a:endParaRPr lang="en-US" dirty="0"/>
          </a:p>
        </p:txBody>
      </p:sp>
      <p:sp>
        <p:nvSpPr>
          <p:cNvPr id="6" name="Title 2">
            <a:extLst>
              <a:ext uri="{FF2B5EF4-FFF2-40B4-BE49-F238E27FC236}">
                <a16:creationId xmlns:a16="http://schemas.microsoft.com/office/drawing/2014/main" id="{4A108A2D-BA2A-918B-DE2B-D7AC3FF26EAA}"/>
              </a:ext>
            </a:extLst>
          </p:cNvPr>
          <p:cNvSpPr txBox="1">
            <a:spLocks/>
          </p:cNvSpPr>
          <p:nvPr/>
        </p:nvSpPr>
        <p:spPr>
          <a:xfrm>
            <a:off x="520390" y="118872"/>
            <a:ext cx="8704633" cy="1179922"/>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i="0" kern="1200">
                <a:solidFill>
                  <a:srgbClr val="FFFFFF"/>
                </a:solidFill>
                <a:effectLst>
                  <a:outerShdw blurRad="69850" dist="63500" dir="2700000" algn="tl" rotWithShape="0">
                    <a:prstClr val="black">
                      <a:alpha val="40000"/>
                    </a:prstClr>
                  </a:outerShdw>
                </a:effectLst>
                <a:latin typeface="Arial" panose="020B0604020202020204" pitchFamily="34" charset="0"/>
                <a:ea typeface="+mj-ea"/>
                <a:cs typeface="Arial" panose="020B0604020202020204" pitchFamily="34" charset="0"/>
              </a:defRPr>
            </a:lvl1pPr>
          </a:lstStyle>
          <a:p>
            <a:r>
              <a:rPr lang="en-US" dirty="0"/>
              <a:t>Square Balers</a:t>
            </a:r>
          </a:p>
        </p:txBody>
      </p:sp>
      <p:pic>
        <p:nvPicPr>
          <p:cNvPr id="3" name="Picture 2">
            <a:extLst>
              <a:ext uri="{FF2B5EF4-FFF2-40B4-BE49-F238E27FC236}">
                <a16:creationId xmlns:a16="http://schemas.microsoft.com/office/drawing/2014/main" id="{EA0C63ED-D116-1221-E0E7-E2A2430425DB}"/>
              </a:ext>
            </a:extLst>
          </p:cNvPr>
          <p:cNvPicPr>
            <a:picLocks noChangeAspect="1"/>
          </p:cNvPicPr>
          <p:nvPr/>
        </p:nvPicPr>
        <p:blipFill>
          <a:blip r:embed="rId3"/>
          <a:srcRect l="12371" t="17701" r="24336"/>
          <a:stretch/>
        </p:blipFill>
        <p:spPr>
          <a:xfrm>
            <a:off x="283261" y="1623767"/>
            <a:ext cx="5812739" cy="4251434"/>
          </a:xfrm>
          <a:prstGeom prst="rect">
            <a:avLst/>
          </a:prstGeom>
        </p:spPr>
      </p:pic>
      <p:sp>
        <p:nvSpPr>
          <p:cNvPr id="4" name="TextBox 3">
            <a:extLst>
              <a:ext uri="{FF2B5EF4-FFF2-40B4-BE49-F238E27FC236}">
                <a16:creationId xmlns:a16="http://schemas.microsoft.com/office/drawing/2014/main" id="{90AB6C97-DDDF-F833-75F7-E449702A3CAD}"/>
              </a:ext>
            </a:extLst>
          </p:cNvPr>
          <p:cNvSpPr txBox="1"/>
          <p:nvPr/>
        </p:nvSpPr>
        <p:spPr>
          <a:xfrm>
            <a:off x="124796" y="6015508"/>
            <a:ext cx="6129668" cy="369332"/>
          </a:xfrm>
          <a:prstGeom prst="rect">
            <a:avLst/>
          </a:prstGeom>
          <a:noFill/>
        </p:spPr>
        <p:txBody>
          <a:bodyPr wrap="square">
            <a:spAutoFit/>
          </a:bodyPr>
          <a:lstStyle/>
          <a:p>
            <a:r>
              <a:rPr lang="en-US" dirty="0">
                <a:hlinkClick r:id="rId4"/>
              </a:rPr>
              <a:t>How it works: </a:t>
            </a:r>
            <a:r>
              <a:rPr lang="en-US" dirty="0" err="1">
                <a:hlinkClick r:id="rId4"/>
              </a:rPr>
              <a:t>BigBaler</a:t>
            </a:r>
            <a:r>
              <a:rPr lang="en-US" dirty="0">
                <a:hlinkClick r:id="rId4"/>
              </a:rPr>
              <a:t> High Density Large Square Hay Baler</a:t>
            </a:r>
            <a:endParaRPr lang="en-US" dirty="0"/>
          </a:p>
        </p:txBody>
      </p:sp>
    </p:spTree>
    <p:extLst>
      <p:ext uri="{BB962C8B-B14F-4D97-AF65-F5344CB8AC3E}">
        <p14:creationId xmlns:p14="http://schemas.microsoft.com/office/powerpoint/2010/main" val="1131090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2C034-FF37-7D19-7637-65A5D262830D}"/>
            </a:ext>
          </a:extLst>
        </p:cNvPr>
        <p:cNvGrpSpPr/>
        <p:nvPr/>
      </p:nvGrpSpPr>
      <p:grpSpPr>
        <a:xfrm>
          <a:off x="0" y="0"/>
          <a:ext cx="0" cy="0"/>
          <a:chOff x="0" y="0"/>
          <a:chExt cx="0" cy="0"/>
        </a:xfrm>
      </p:grpSpPr>
      <p:sp>
        <p:nvSpPr>
          <p:cNvPr id="5" name="Content Placeholder 1">
            <a:extLst>
              <a:ext uri="{FF2B5EF4-FFF2-40B4-BE49-F238E27FC236}">
                <a16:creationId xmlns:a16="http://schemas.microsoft.com/office/drawing/2014/main" id="{FE468F1C-4C92-D581-4F6F-D015B63308DB}"/>
              </a:ext>
            </a:extLst>
          </p:cNvPr>
          <p:cNvSpPr txBox="1">
            <a:spLocks/>
          </p:cNvSpPr>
          <p:nvPr/>
        </p:nvSpPr>
        <p:spPr>
          <a:xfrm>
            <a:off x="1389992" y="5883891"/>
            <a:ext cx="10315903" cy="693682"/>
          </a:xfrm>
          <a:prstGeom prst="rect">
            <a:avLst/>
          </a:prstGeom>
        </p:spPr>
        <p:txBody>
          <a:bodyPr>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800"/>
              </a:spcBef>
              <a:spcAft>
                <a:spcPts val="800"/>
              </a:spcAft>
              <a:buNone/>
            </a:pPr>
            <a:r>
              <a:rPr lang="en-US" dirty="0"/>
              <a:t>Cotton Picker                                           Sugar Cane Harvester</a:t>
            </a:r>
          </a:p>
        </p:txBody>
      </p:sp>
      <p:sp>
        <p:nvSpPr>
          <p:cNvPr id="6" name="Title 2">
            <a:extLst>
              <a:ext uri="{FF2B5EF4-FFF2-40B4-BE49-F238E27FC236}">
                <a16:creationId xmlns:a16="http://schemas.microsoft.com/office/drawing/2014/main" id="{FDB7DD6B-382E-8FB3-75E9-A0C37F2C3AE4}"/>
              </a:ext>
            </a:extLst>
          </p:cNvPr>
          <p:cNvSpPr txBox="1">
            <a:spLocks/>
          </p:cNvSpPr>
          <p:nvPr/>
        </p:nvSpPr>
        <p:spPr>
          <a:xfrm>
            <a:off x="520390" y="118872"/>
            <a:ext cx="8704633" cy="1179922"/>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i="0" kern="1200">
                <a:solidFill>
                  <a:srgbClr val="FFFFFF"/>
                </a:solidFill>
                <a:effectLst>
                  <a:outerShdw blurRad="69850" dist="63500" dir="2700000" algn="tl" rotWithShape="0">
                    <a:prstClr val="black">
                      <a:alpha val="40000"/>
                    </a:prstClr>
                  </a:outerShdw>
                </a:effectLst>
                <a:latin typeface="Arial" panose="020B0604020202020204" pitchFamily="34" charset="0"/>
                <a:ea typeface="+mj-ea"/>
                <a:cs typeface="Arial" panose="020B0604020202020204" pitchFamily="34" charset="0"/>
              </a:defRPr>
            </a:lvl1pPr>
          </a:lstStyle>
          <a:p>
            <a:r>
              <a:rPr lang="en-US" dirty="0"/>
              <a:t>Specialty Harvesting Equipment</a:t>
            </a:r>
          </a:p>
        </p:txBody>
      </p:sp>
      <p:pic>
        <p:nvPicPr>
          <p:cNvPr id="8" name="Picture 7">
            <a:extLst>
              <a:ext uri="{FF2B5EF4-FFF2-40B4-BE49-F238E27FC236}">
                <a16:creationId xmlns:a16="http://schemas.microsoft.com/office/drawing/2014/main" id="{36E746EA-976E-2C82-78AC-D3DC41FFF4A7}"/>
              </a:ext>
            </a:extLst>
          </p:cNvPr>
          <p:cNvPicPr>
            <a:picLocks noChangeAspect="1"/>
          </p:cNvPicPr>
          <p:nvPr/>
        </p:nvPicPr>
        <p:blipFill>
          <a:blip r:embed="rId3"/>
          <a:srcRect l="40800" t="32644" r="12716" b="13563"/>
          <a:stretch/>
        </p:blipFill>
        <p:spPr>
          <a:xfrm>
            <a:off x="6547944" y="1629871"/>
            <a:ext cx="5644056" cy="3752016"/>
          </a:xfrm>
          <a:prstGeom prst="rect">
            <a:avLst/>
          </a:prstGeom>
        </p:spPr>
      </p:pic>
      <p:pic>
        <p:nvPicPr>
          <p:cNvPr id="9" name="Picture 8">
            <a:extLst>
              <a:ext uri="{FF2B5EF4-FFF2-40B4-BE49-F238E27FC236}">
                <a16:creationId xmlns:a16="http://schemas.microsoft.com/office/drawing/2014/main" id="{A408DEDA-7374-7389-3BC4-263B648D1F9E}"/>
              </a:ext>
            </a:extLst>
          </p:cNvPr>
          <p:cNvPicPr>
            <a:picLocks noChangeAspect="1"/>
          </p:cNvPicPr>
          <p:nvPr/>
        </p:nvPicPr>
        <p:blipFill>
          <a:blip r:embed="rId4"/>
          <a:srcRect l="10432" t="11118" r="19311" b="14112"/>
          <a:stretch/>
        </p:blipFill>
        <p:spPr>
          <a:xfrm>
            <a:off x="0" y="1629871"/>
            <a:ext cx="6279932" cy="3752548"/>
          </a:xfrm>
          <a:prstGeom prst="rect">
            <a:avLst/>
          </a:prstGeom>
        </p:spPr>
      </p:pic>
    </p:spTree>
    <p:extLst>
      <p:ext uri="{BB962C8B-B14F-4D97-AF65-F5344CB8AC3E}">
        <p14:creationId xmlns:p14="http://schemas.microsoft.com/office/powerpoint/2010/main" val="1004331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C8164410CFA40B897CE33A764EB42" ma:contentTypeVersion="18" ma:contentTypeDescription="Create a new document." ma:contentTypeScope="" ma:versionID="06e6d6caa5ac6d3ed9a0b12de7f718e2">
  <xsd:schema xmlns:xsd="http://www.w3.org/2001/XMLSchema" xmlns:xs="http://www.w3.org/2001/XMLSchema" xmlns:p="http://schemas.microsoft.com/office/2006/metadata/properties" xmlns:ns3="7c2ce5dc-0942-45c6-a21f-73e554a2b2f6" xmlns:ns4="be2f4ae2-5da5-4798-96b7-82c2f710c2f6" targetNamespace="http://schemas.microsoft.com/office/2006/metadata/properties" ma:root="true" ma:fieldsID="0084734eb26e5672b17c58dc873f4b61" ns3:_="" ns4:_="">
    <xsd:import namespace="7c2ce5dc-0942-45c6-a21f-73e554a2b2f6"/>
    <xsd:import namespace="be2f4ae2-5da5-4798-96b7-82c2f710c2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3:MediaServiceLocation" minOccurs="0"/>
                <xsd:element ref="ns3:MediaServiceGenerationTime" minOccurs="0"/>
                <xsd:element ref="ns3:MediaServiceEventHashCode" minOccurs="0"/>
                <xsd:element ref="ns3:MediaServiceOCR" minOccurs="0"/>
                <xsd:element ref="ns3:MediaServiceSearchProperties"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2ce5dc-0942-45c6-a21f-73e554a2b2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2f4ae2-5da5-4798-96b7-82c2f710c2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c2ce5dc-0942-45c6-a21f-73e554a2b2f6" xsi:nil="true"/>
  </documentManagement>
</p:properties>
</file>

<file path=customXml/itemProps1.xml><?xml version="1.0" encoding="utf-8"?>
<ds:datastoreItem xmlns:ds="http://schemas.openxmlformats.org/officeDocument/2006/customXml" ds:itemID="{C0559FF3-7E50-4BB1-BC41-8DDC5DFFD9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2ce5dc-0942-45c6-a21f-73e554a2b2f6"/>
    <ds:schemaRef ds:uri="be2f4ae2-5da5-4798-96b7-82c2f710c2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85CCE6-D864-4AEC-B768-FB5CD28BA193}">
  <ds:schemaRefs>
    <ds:schemaRef ds:uri="http://schemas.microsoft.com/sharepoint/v3/contenttype/forms"/>
  </ds:schemaRefs>
</ds:datastoreItem>
</file>

<file path=customXml/itemProps3.xml><?xml version="1.0" encoding="utf-8"?>
<ds:datastoreItem xmlns:ds="http://schemas.openxmlformats.org/officeDocument/2006/customXml" ds:itemID="{AFB498EE-D5BD-40A0-BC8D-2CA1E96E9108}">
  <ds:schemaRefs>
    <ds:schemaRef ds:uri="http://schemas.microsoft.com/office/2006/metadata/properties"/>
    <ds:schemaRef ds:uri="http://schemas.microsoft.com/office/2006/documentManagement/types"/>
    <ds:schemaRef ds:uri="http://purl.org/dc/elements/1.1/"/>
    <ds:schemaRef ds:uri="http://purl.org/dc/terms/"/>
    <ds:schemaRef ds:uri="be2f4ae2-5da5-4798-96b7-82c2f710c2f6"/>
    <ds:schemaRef ds:uri="7c2ce5dc-0942-45c6-a21f-73e554a2b2f6"/>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20345</TotalTime>
  <Words>1200</Words>
  <Application>Microsoft Office PowerPoint</Application>
  <PresentationFormat>Widescreen</PresentationFormat>
  <Paragraphs>84</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Calibri</vt:lpstr>
      <vt:lpstr>Helvetica</vt:lpstr>
      <vt:lpstr>Wingdings</vt:lpstr>
      <vt:lpstr>Office Theme</vt:lpstr>
      <vt:lpstr>Module 1: Lesson 1 – Harvesting Equipment  </vt:lpstr>
      <vt:lpstr>Why is Harvesting Equipment Important? </vt:lpstr>
      <vt:lpstr>PowerPoint Presentation</vt:lpstr>
      <vt:lpstr>Draper head vs Corn head</vt:lpstr>
      <vt:lpstr>PowerPoint Presentation</vt:lpstr>
      <vt:lpstr>PowerPoint Presentation</vt:lpstr>
      <vt:lpstr>PowerPoint Presentation</vt:lpstr>
      <vt:lpstr>PowerPoint Presentation</vt:lpstr>
      <vt:lpstr>PowerPoint Presentation</vt:lpstr>
      <vt:lpstr>PowerPoint Presentation</vt:lpstr>
      <vt:lpstr>Factors to Consider when Choosing Equipment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Tillirson</dc:creator>
  <cp:lastModifiedBy>Groe, Katelyn H [A&amp;BE]</cp:lastModifiedBy>
  <cp:revision>185</cp:revision>
  <cp:lastPrinted>2023-04-10T21:23:49Z</cp:lastPrinted>
  <dcterms:created xsi:type="dcterms:W3CDTF">2021-10-26T20:51:56Z</dcterms:created>
  <dcterms:modified xsi:type="dcterms:W3CDTF">2025-03-14T20:46:06Z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0x01010013FC8164410CFA40B897CE33A764EB42</vt:lpwstr>
  </property>
</Properties>
</file>